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4"/>
  </p:notesMasterIdLst>
  <p:sldIdLst>
    <p:sldId id="289" r:id="rId2"/>
    <p:sldId id="288" r:id="rId3"/>
    <p:sldId id="293" r:id="rId4"/>
    <p:sldId id="294" r:id="rId5"/>
    <p:sldId id="284" r:id="rId6"/>
    <p:sldId id="283" r:id="rId7"/>
    <p:sldId id="285" r:id="rId8"/>
    <p:sldId id="273" r:id="rId9"/>
    <p:sldId id="274" r:id="rId10"/>
    <p:sldId id="295" r:id="rId11"/>
    <p:sldId id="296" r:id="rId12"/>
    <p:sldId id="302" r:id="rId13"/>
    <p:sldId id="297" r:id="rId14"/>
    <p:sldId id="298" r:id="rId15"/>
    <p:sldId id="301" r:id="rId16"/>
    <p:sldId id="303" r:id="rId17"/>
    <p:sldId id="304" r:id="rId18"/>
    <p:sldId id="305" r:id="rId19"/>
    <p:sldId id="306" r:id="rId20"/>
    <p:sldId id="307" r:id="rId21"/>
    <p:sldId id="308" r:id="rId22"/>
    <p:sldId id="25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4" autoAdjust="0"/>
    <p:restoredTop sz="94660"/>
  </p:normalViewPr>
  <p:slideViewPr>
    <p:cSldViewPr snapToGrid="0">
      <p:cViewPr varScale="1">
        <p:scale>
          <a:sx n="59" d="100"/>
          <a:sy n="59" d="100"/>
        </p:scale>
        <p:origin x="10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F49C1-C4C8-449F-A662-BCCF3758D4F6}"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3FA56945-BF2E-427B-98B3-E6900E5A7D1C}">
      <dgm:prSet phldrT="[Text]" custT="1"/>
      <dgm:spPr/>
      <dgm:t>
        <a:bodyPr/>
        <a:lstStyle/>
        <a:p>
          <a:pPr algn="l"/>
          <a:r>
            <a:rPr lang="en-US" sz="2400" b="0" dirty="0"/>
            <a:t>Descriptive Analytics</a:t>
          </a:r>
        </a:p>
      </dgm:t>
    </dgm:pt>
    <dgm:pt modelId="{87944E98-BC26-4BE9-AD68-1D46D9AAFF75}" type="parTrans" cxnId="{13778D84-A016-4D8E-A415-2C40AFA66265}">
      <dgm:prSet/>
      <dgm:spPr/>
      <dgm:t>
        <a:bodyPr/>
        <a:lstStyle/>
        <a:p>
          <a:endParaRPr lang="en-US"/>
        </a:p>
      </dgm:t>
    </dgm:pt>
    <dgm:pt modelId="{7BDAFA37-8637-4CCC-BD3E-5C5101EB8C1A}" type="sibTrans" cxnId="{13778D84-A016-4D8E-A415-2C40AFA66265}">
      <dgm:prSet/>
      <dgm:spPr/>
      <dgm:t>
        <a:bodyPr/>
        <a:lstStyle/>
        <a:p>
          <a:endParaRPr lang="en-US"/>
        </a:p>
      </dgm:t>
    </dgm:pt>
    <dgm:pt modelId="{F5E6C4E4-3D05-4F00-B595-FE45BE75B5EA}">
      <dgm:prSet phldrT="[Text]"/>
      <dgm:spPr/>
      <dgm:t>
        <a:bodyPr/>
        <a:lstStyle/>
        <a:p>
          <a:pPr algn="l"/>
          <a:r>
            <a:rPr lang="en-US" dirty="0"/>
            <a:t>Diagnostic Analytics</a:t>
          </a:r>
        </a:p>
      </dgm:t>
    </dgm:pt>
    <dgm:pt modelId="{8192CD16-BFC0-4EA8-A1CD-056C2424E2E2}" type="parTrans" cxnId="{2CBA1048-B234-47B8-9F0D-326805AF995C}">
      <dgm:prSet/>
      <dgm:spPr/>
      <dgm:t>
        <a:bodyPr/>
        <a:lstStyle/>
        <a:p>
          <a:endParaRPr lang="en-US"/>
        </a:p>
      </dgm:t>
    </dgm:pt>
    <dgm:pt modelId="{753C129C-65CA-46C1-9398-7E5AF6ED6D9E}" type="sibTrans" cxnId="{2CBA1048-B234-47B8-9F0D-326805AF995C}">
      <dgm:prSet/>
      <dgm:spPr/>
      <dgm:t>
        <a:bodyPr/>
        <a:lstStyle/>
        <a:p>
          <a:endParaRPr lang="en-US"/>
        </a:p>
      </dgm:t>
    </dgm:pt>
    <dgm:pt modelId="{3FBA1F1A-2932-4C87-BE96-EDD86C243EE9}">
      <dgm:prSet phldrT="[Text]"/>
      <dgm:spPr/>
      <dgm:t>
        <a:bodyPr/>
        <a:lstStyle/>
        <a:p>
          <a:pPr algn="l"/>
          <a:r>
            <a:rPr lang="en-US" dirty="0"/>
            <a:t>Predictive Analytics</a:t>
          </a:r>
        </a:p>
      </dgm:t>
    </dgm:pt>
    <dgm:pt modelId="{CCA5DC8B-D10B-4EA3-B953-22254350B87A}" type="parTrans" cxnId="{54E00E2D-89E3-4976-B05C-9413F78AEBF2}">
      <dgm:prSet/>
      <dgm:spPr/>
      <dgm:t>
        <a:bodyPr/>
        <a:lstStyle/>
        <a:p>
          <a:endParaRPr lang="en-US"/>
        </a:p>
      </dgm:t>
    </dgm:pt>
    <dgm:pt modelId="{9803B1A8-1197-4DE9-8503-B382CC6E7904}" type="sibTrans" cxnId="{54E00E2D-89E3-4976-B05C-9413F78AEBF2}">
      <dgm:prSet/>
      <dgm:spPr/>
      <dgm:t>
        <a:bodyPr/>
        <a:lstStyle/>
        <a:p>
          <a:endParaRPr lang="en-US"/>
        </a:p>
      </dgm:t>
    </dgm:pt>
    <dgm:pt modelId="{8357DD9B-6BFE-4F7C-BFB5-4130830A91BE}">
      <dgm:prSet phldrT="[Text]"/>
      <dgm:spPr/>
      <dgm:t>
        <a:bodyPr/>
        <a:lstStyle/>
        <a:p>
          <a:pPr algn="l"/>
          <a:r>
            <a:rPr lang="en-US" dirty="0"/>
            <a:t>Prescriptive Analytics</a:t>
          </a:r>
        </a:p>
      </dgm:t>
    </dgm:pt>
    <dgm:pt modelId="{28C51CDE-B1F0-4740-A5BA-2EB5A79B9483}" type="parTrans" cxnId="{10496FE0-CAAA-491E-919B-784322119498}">
      <dgm:prSet/>
      <dgm:spPr/>
      <dgm:t>
        <a:bodyPr/>
        <a:lstStyle/>
        <a:p>
          <a:endParaRPr lang="en-US"/>
        </a:p>
      </dgm:t>
    </dgm:pt>
    <dgm:pt modelId="{49CCD34C-7A81-4569-8612-10C43DD0BF0F}" type="sibTrans" cxnId="{10496FE0-CAAA-491E-919B-784322119498}">
      <dgm:prSet/>
      <dgm:spPr/>
      <dgm:t>
        <a:bodyPr/>
        <a:lstStyle/>
        <a:p>
          <a:endParaRPr lang="en-US"/>
        </a:p>
      </dgm:t>
    </dgm:pt>
    <dgm:pt modelId="{B13021BE-6165-4EB0-8A80-ECCFF27B07F4}">
      <dgm:prSet custT="1"/>
      <dgm:spPr/>
      <dgm:t>
        <a:bodyPr/>
        <a:lstStyle/>
        <a:p>
          <a:pPr algn="ctr"/>
          <a:r>
            <a:rPr lang="en-US" sz="1900" dirty="0"/>
            <a:t>What Happened?</a:t>
          </a:r>
        </a:p>
      </dgm:t>
    </dgm:pt>
    <dgm:pt modelId="{513AD90C-B60B-45F9-B8CA-8CBA6CEDF3EB}" type="parTrans" cxnId="{C481D783-1A70-46A6-805E-E8EECA891D0D}">
      <dgm:prSet/>
      <dgm:spPr/>
      <dgm:t>
        <a:bodyPr/>
        <a:lstStyle/>
        <a:p>
          <a:endParaRPr lang="en-US"/>
        </a:p>
      </dgm:t>
    </dgm:pt>
    <dgm:pt modelId="{655EDF1A-0965-4A8A-923F-A5B21C8EB6D9}" type="sibTrans" cxnId="{C481D783-1A70-46A6-805E-E8EECA891D0D}">
      <dgm:prSet/>
      <dgm:spPr/>
      <dgm:t>
        <a:bodyPr/>
        <a:lstStyle/>
        <a:p>
          <a:endParaRPr lang="en-US"/>
        </a:p>
      </dgm:t>
    </dgm:pt>
    <dgm:pt modelId="{845EEB37-6467-4454-89A0-6325C5C23415}">
      <dgm:prSet phldrT="[Text]"/>
      <dgm:spPr/>
      <dgm:t>
        <a:bodyPr/>
        <a:lstStyle/>
        <a:p>
          <a:pPr algn="ctr"/>
          <a:r>
            <a:rPr lang="en-US" dirty="0"/>
            <a:t>Why did it happen?</a:t>
          </a:r>
        </a:p>
      </dgm:t>
    </dgm:pt>
    <dgm:pt modelId="{9390E60D-4406-4527-BA00-B0C54651C962}" type="parTrans" cxnId="{F9F8CD5A-FC7E-45E7-83A8-3E869869A024}">
      <dgm:prSet/>
      <dgm:spPr/>
      <dgm:t>
        <a:bodyPr/>
        <a:lstStyle/>
        <a:p>
          <a:endParaRPr lang="en-US"/>
        </a:p>
      </dgm:t>
    </dgm:pt>
    <dgm:pt modelId="{2C560796-ECA5-49F9-8FD0-140F20C89176}" type="sibTrans" cxnId="{F9F8CD5A-FC7E-45E7-83A8-3E869869A024}">
      <dgm:prSet/>
      <dgm:spPr/>
      <dgm:t>
        <a:bodyPr/>
        <a:lstStyle/>
        <a:p>
          <a:endParaRPr lang="en-US"/>
        </a:p>
      </dgm:t>
    </dgm:pt>
    <dgm:pt modelId="{56B54BA1-587B-4F71-9745-DED86CB6721D}">
      <dgm:prSet/>
      <dgm:spPr/>
      <dgm:t>
        <a:bodyPr/>
        <a:lstStyle/>
        <a:p>
          <a:pPr algn="ctr"/>
          <a:r>
            <a:rPr lang="en-US" dirty="0"/>
            <a:t> What will happen?</a:t>
          </a:r>
        </a:p>
      </dgm:t>
    </dgm:pt>
    <dgm:pt modelId="{C3785F68-CBA7-4EAA-AC83-DBA940F5138D}" type="parTrans" cxnId="{7DD7B62A-C69F-4184-A7B6-E3BAD2A83760}">
      <dgm:prSet/>
      <dgm:spPr/>
      <dgm:t>
        <a:bodyPr/>
        <a:lstStyle/>
        <a:p>
          <a:endParaRPr lang="en-US"/>
        </a:p>
      </dgm:t>
    </dgm:pt>
    <dgm:pt modelId="{D6B25756-B99C-433C-8E52-CFD45D1BF6BA}" type="sibTrans" cxnId="{7DD7B62A-C69F-4184-A7B6-E3BAD2A83760}">
      <dgm:prSet/>
      <dgm:spPr/>
      <dgm:t>
        <a:bodyPr/>
        <a:lstStyle/>
        <a:p>
          <a:endParaRPr lang="en-US"/>
        </a:p>
      </dgm:t>
    </dgm:pt>
    <dgm:pt modelId="{75E0A76F-B001-432E-B0A3-FA997D49E975}">
      <dgm:prSet phldrT="[Text]"/>
      <dgm:spPr/>
      <dgm:t>
        <a:bodyPr/>
        <a:lstStyle/>
        <a:p>
          <a:pPr algn="ctr"/>
          <a:r>
            <a:rPr lang="en-US" dirty="0"/>
            <a:t> How can we make it happen?</a:t>
          </a:r>
        </a:p>
      </dgm:t>
    </dgm:pt>
    <dgm:pt modelId="{3E991EE7-829F-4830-ACDA-2CE5BE0364DB}" type="parTrans" cxnId="{3DB1C5CF-0745-415F-A18E-BD63028542FF}">
      <dgm:prSet/>
      <dgm:spPr/>
      <dgm:t>
        <a:bodyPr/>
        <a:lstStyle/>
        <a:p>
          <a:endParaRPr lang="en-US"/>
        </a:p>
      </dgm:t>
    </dgm:pt>
    <dgm:pt modelId="{FC6FE040-3DA9-40FE-AC84-971878FD5FC9}" type="sibTrans" cxnId="{3DB1C5CF-0745-415F-A18E-BD63028542FF}">
      <dgm:prSet/>
      <dgm:spPr/>
      <dgm:t>
        <a:bodyPr/>
        <a:lstStyle/>
        <a:p>
          <a:endParaRPr lang="en-US"/>
        </a:p>
      </dgm:t>
    </dgm:pt>
    <dgm:pt modelId="{06529689-B826-4E6D-BC83-110339480E55}" type="pres">
      <dgm:prSet presAssocID="{EE1F49C1-C4C8-449F-A662-BCCF3758D4F6}" presName="arrowDiagram" presStyleCnt="0">
        <dgm:presLayoutVars>
          <dgm:chMax val="5"/>
          <dgm:dir/>
          <dgm:resizeHandles val="exact"/>
        </dgm:presLayoutVars>
      </dgm:prSet>
      <dgm:spPr/>
    </dgm:pt>
    <dgm:pt modelId="{17C790FA-3584-430B-86C9-53225485162D}" type="pres">
      <dgm:prSet presAssocID="{EE1F49C1-C4C8-449F-A662-BCCF3758D4F6}" presName="arrow" presStyleLbl="bgShp" presStyleIdx="0" presStyleCnt="1" custScaleX="125432"/>
      <dgm:spPr/>
    </dgm:pt>
    <dgm:pt modelId="{14C5F3E1-3116-4D5A-8102-68B5B3CB75B3}" type="pres">
      <dgm:prSet presAssocID="{EE1F49C1-C4C8-449F-A662-BCCF3758D4F6}" presName="arrowDiagram4" presStyleCnt="0"/>
      <dgm:spPr/>
    </dgm:pt>
    <dgm:pt modelId="{FD769121-0C90-40BF-832E-E7A04D9DE23E}" type="pres">
      <dgm:prSet presAssocID="{3FA56945-BF2E-427B-98B3-E6900E5A7D1C}" presName="bullet4a" presStyleLbl="node1" presStyleIdx="0" presStyleCnt="4" custLinFactX="-100000" custLinFactY="-29152" custLinFactNeighborX="-149694" custLinFactNeighborY="-100000"/>
      <dgm:spPr/>
    </dgm:pt>
    <dgm:pt modelId="{E94FAA9F-78C4-400F-A278-B9E07254CAF2}" type="pres">
      <dgm:prSet presAssocID="{3FA56945-BF2E-427B-98B3-E6900E5A7D1C}" presName="textBox4a" presStyleLbl="revTx" presStyleIdx="0" presStyleCnt="4" custScaleX="186149" custLinFactNeighborX="-38116" custLinFactNeighborY="-8682">
        <dgm:presLayoutVars>
          <dgm:bulletEnabled val="1"/>
        </dgm:presLayoutVars>
      </dgm:prSet>
      <dgm:spPr/>
    </dgm:pt>
    <dgm:pt modelId="{8A94072D-087E-42C2-816F-F02AA04A4F76}" type="pres">
      <dgm:prSet presAssocID="{F5E6C4E4-3D05-4F00-B595-FE45BE75B5EA}" presName="bullet4b" presStyleLbl="node1" presStyleIdx="1" presStyleCnt="4" custLinFactNeighborX="-59410" custLinFactNeighborY="-25186"/>
      <dgm:spPr/>
    </dgm:pt>
    <dgm:pt modelId="{E1E97292-F266-43BE-AB4A-37CEDCD14ACA}" type="pres">
      <dgm:prSet presAssocID="{F5E6C4E4-3D05-4F00-B595-FE45BE75B5EA}" presName="textBox4b" presStyleLbl="revTx" presStyleIdx="1" presStyleCnt="4">
        <dgm:presLayoutVars>
          <dgm:bulletEnabled val="1"/>
        </dgm:presLayoutVars>
      </dgm:prSet>
      <dgm:spPr/>
    </dgm:pt>
    <dgm:pt modelId="{95FC6B11-7366-4AE9-A502-764CF4592E81}" type="pres">
      <dgm:prSet presAssocID="{3FBA1F1A-2932-4C87-BE96-EDD86C243EE9}" presName="bullet4c" presStyleLbl="node1" presStyleIdx="2" presStyleCnt="4" custLinFactNeighborX="35590" custLinFactNeighborY="5185"/>
      <dgm:spPr/>
    </dgm:pt>
    <dgm:pt modelId="{BDD03066-D686-4B6D-99CA-A9A81F279C50}" type="pres">
      <dgm:prSet presAssocID="{3FBA1F1A-2932-4C87-BE96-EDD86C243EE9}" presName="textBox4c" presStyleLbl="revTx" presStyleIdx="2" presStyleCnt="4" custLinFactNeighborX="14145" custLinFactNeighborY="1352">
        <dgm:presLayoutVars>
          <dgm:bulletEnabled val="1"/>
        </dgm:presLayoutVars>
      </dgm:prSet>
      <dgm:spPr/>
    </dgm:pt>
    <dgm:pt modelId="{25293F7E-9BF3-4A63-BA2A-AB1F27FB24D2}" type="pres">
      <dgm:prSet presAssocID="{8357DD9B-6BFE-4F7C-BFB5-4130830A91BE}" presName="bullet4d" presStyleLbl="node1" presStyleIdx="3" presStyleCnt="4" custLinFactX="8778" custLinFactNeighborX="100000" custLinFactNeighborY="-11602"/>
      <dgm:spPr/>
    </dgm:pt>
    <dgm:pt modelId="{ADADFA30-C694-45CB-922E-CD6911B51DF0}" type="pres">
      <dgm:prSet presAssocID="{8357DD9B-6BFE-4F7C-BFB5-4130830A91BE}" presName="textBox4d" presStyleLbl="revTx" presStyleIdx="3" presStyleCnt="4" custScaleX="127250" custLinFactNeighborX="65068" custLinFactNeighborY="-7060">
        <dgm:presLayoutVars>
          <dgm:bulletEnabled val="1"/>
        </dgm:presLayoutVars>
      </dgm:prSet>
      <dgm:spPr/>
    </dgm:pt>
  </dgm:ptLst>
  <dgm:cxnLst>
    <dgm:cxn modelId="{71C44A09-8B07-403D-AFAD-58437B5145AD}" type="presOf" srcId="{F5E6C4E4-3D05-4F00-B595-FE45BE75B5EA}" destId="{E1E97292-F266-43BE-AB4A-37CEDCD14ACA}" srcOrd="0" destOrd="0" presId="urn:microsoft.com/office/officeart/2005/8/layout/arrow2"/>
    <dgm:cxn modelId="{7DD7B62A-C69F-4184-A7B6-E3BAD2A83760}" srcId="{3FBA1F1A-2932-4C87-BE96-EDD86C243EE9}" destId="{56B54BA1-587B-4F71-9745-DED86CB6721D}" srcOrd="0" destOrd="0" parTransId="{C3785F68-CBA7-4EAA-AC83-DBA940F5138D}" sibTransId="{D6B25756-B99C-433C-8E52-CFD45D1BF6BA}"/>
    <dgm:cxn modelId="{54E00E2D-89E3-4976-B05C-9413F78AEBF2}" srcId="{EE1F49C1-C4C8-449F-A662-BCCF3758D4F6}" destId="{3FBA1F1A-2932-4C87-BE96-EDD86C243EE9}" srcOrd="2" destOrd="0" parTransId="{CCA5DC8B-D10B-4EA3-B953-22254350B87A}" sibTransId="{9803B1A8-1197-4DE9-8503-B382CC6E7904}"/>
    <dgm:cxn modelId="{CD487935-E51F-408D-8528-3FE5C3EEA964}" type="presOf" srcId="{EE1F49C1-C4C8-449F-A662-BCCF3758D4F6}" destId="{06529689-B826-4E6D-BC83-110339480E55}" srcOrd="0" destOrd="0" presId="urn:microsoft.com/office/officeart/2005/8/layout/arrow2"/>
    <dgm:cxn modelId="{4DDB0538-62C7-452A-9A3F-1636FB988DA8}" type="presOf" srcId="{8357DD9B-6BFE-4F7C-BFB5-4130830A91BE}" destId="{ADADFA30-C694-45CB-922E-CD6911B51DF0}" srcOrd="0" destOrd="0" presId="urn:microsoft.com/office/officeart/2005/8/layout/arrow2"/>
    <dgm:cxn modelId="{75D22161-B912-4B14-8E82-BB37F41D89C6}" type="presOf" srcId="{56B54BA1-587B-4F71-9745-DED86CB6721D}" destId="{BDD03066-D686-4B6D-99CA-A9A81F279C50}" srcOrd="0" destOrd="1" presId="urn:microsoft.com/office/officeart/2005/8/layout/arrow2"/>
    <dgm:cxn modelId="{2CBA1048-B234-47B8-9F0D-326805AF995C}" srcId="{EE1F49C1-C4C8-449F-A662-BCCF3758D4F6}" destId="{F5E6C4E4-3D05-4F00-B595-FE45BE75B5EA}" srcOrd="1" destOrd="0" parTransId="{8192CD16-BFC0-4EA8-A1CD-056C2424E2E2}" sibTransId="{753C129C-65CA-46C1-9398-7E5AF6ED6D9E}"/>
    <dgm:cxn modelId="{00CCA26D-4FDC-40E7-AFE4-EE257D4B44A0}" type="presOf" srcId="{3FA56945-BF2E-427B-98B3-E6900E5A7D1C}" destId="{E94FAA9F-78C4-400F-A278-B9E07254CAF2}" srcOrd="0" destOrd="0" presId="urn:microsoft.com/office/officeart/2005/8/layout/arrow2"/>
    <dgm:cxn modelId="{F9F8CD5A-FC7E-45E7-83A8-3E869869A024}" srcId="{F5E6C4E4-3D05-4F00-B595-FE45BE75B5EA}" destId="{845EEB37-6467-4454-89A0-6325C5C23415}" srcOrd="0" destOrd="0" parTransId="{9390E60D-4406-4527-BA00-B0C54651C962}" sibTransId="{2C560796-ECA5-49F9-8FD0-140F20C89176}"/>
    <dgm:cxn modelId="{45BD9A80-5186-46FE-9863-0F25A6C6E704}" type="presOf" srcId="{845EEB37-6467-4454-89A0-6325C5C23415}" destId="{E1E97292-F266-43BE-AB4A-37CEDCD14ACA}" srcOrd="0" destOrd="1" presId="urn:microsoft.com/office/officeart/2005/8/layout/arrow2"/>
    <dgm:cxn modelId="{1E7ED183-7F69-465C-89E1-D19AB242EEA4}" type="presOf" srcId="{75E0A76F-B001-432E-B0A3-FA997D49E975}" destId="{ADADFA30-C694-45CB-922E-CD6911B51DF0}" srcOrd="0" destOrd="1" presId="urn:microsoft.com/office/officeart/2005/8/layout/arrow2"/>
    <dgm:cxn modelId="{C481D783-1A70-46A6-805E-E8EECA891D0D}" srcId="{3FA56945-BF2E-427B-98B3-E6900E5A7D1C}" destId="{B13021BE-6165-4EB0-8A80-ECCFF27B07F4}" srcOrd="0" destOrd="0" parTransId="{513AD90C-B60B-45F9-B8CA-8CBA6CEDF3EB}" sibTransId="{655EDF1A-0965-4A8A-923F-A5B21C8EB6D9}"/>
    <dgm:cxn modelId="{13778D84-A016-4D8E-A415-2C40AFA66265}" srcId="{EE1F49C1-C4C8-449F-A662-BCCF3758D4F6}" destId="{3FA56945-BF2E-427B-98B3-E6900E5A7D1C}" srcOrd="0" destOrd="0" parTransId="{87944E98-BC26-4BE9-AD68-1D46D9AAFF75}" sibTransId="{7BDAFA37-8637-4CCC-BD3E-5C5101EB8C1A}"/>
    <dgm:cxn modelId="{8D41CB89-B40A-40C3-8563-8A1761C705E9}" type="presOf" srcId="{B13021BE-6165-4EB0-8A80-ECCFF27B07F4}" destId="{E94FAA9F-78C4-400F-A278-B9E07254CAF2}" srcOrd="0" destOrd="1" presId="urn:microsoft.com/office/officeart/2005/8/layout/arrow2"/>
    <dgm:cxn modelId="{3DB1C5CF-0745-415F-A18E-BD63028542FF}" srcId="{8357DD9B-6BFE-4F7C-BFB5-4130830A91BE}" destId="{75E0A76F-B001-432E-B0A3-FA997D49E975}" srcOrd="0" destOrd="0" parTransId="{3E991EE7-829F-4830-ACDA-2CE5BE0364DB}" sibTransId="{FC6FE040-3DA9-40FE-AC84-971878FD5FC9}"/>
    <dgm:cxn modelId="{5E71C2D5-39D2-4E30-A5D2-070170353F70}" type="presOf" srcId="{3FBA1F1A-2932-4C87-BE96-EDD86C243EE9}" destId="{BDD03066-D686-4B6D-99CA-A9A81F279C50}" srcOrd="0" destOrd="0" presId="urn:microsoft.com/office/officeart/2005/8/layout/arrow2"/>
    <dgm:cxn modelId="{10496FE0-CAAA-491E-919B-784322119498}" srcId="{EE1F49C1-C4C8-449F-A662-BCCF3758D4F6}" destId="{8357DD9B-6BFE-4F7C-BFB5-4130830A91BE}" srcOrd="3" destOrd="0" parTransId="{28C51CDE-B1F0-4740-A5BA-2EB5A79B9483}" sibTransId="{49CCD34C-7A81-4569-8612-10C43DD0BF0F}"/>
    <dgm:cxn modelId="{90DB2033-07B0-4CC3-AD00-769A75FD21A7}" type="presParOf" srcId="{06529689-B826-4E6D-BC83-110339480E55}" destId="{17C790FA-3584-430B-86C9-53225485162D}" srcOrd="0" destOrd="0" presId="urn:microsoft.com/office/officeart/2005/8/layout/arrow2"/>
    <dgm:cxn modelId="{AD808032-AB66-4224-98B8-A5937615B4B6}" type="presParOf" srcId="{06529689-B826-4E6D-BC83-110339480E55}" destId="{14C5F3E1-3116-4D5A-8102-68B5B3CB75B3}" srcOrd="1" destOrd="0" presId="urn:microsoft.com/office/officeart/2005/8/layout/arrow2"/>
    <dgm:cxn modelId="{13696C10-9A54-4998-8909-B928F0AAF8DB}" type="presParOf" srcId="{14C5F3E1-3116-4D5A-8102-68B5B3CB75B3}" destId="{FD769121-0C90-40BF-832E-E7A04D9DE23E}" srcOrd="0" destOrd="0" presId="urn:microsoft.com/office/officeart/2005/8/layout/arrow2"/>
    <dgm:cxn modelId="{58786E6E-09CA-4396-9EAE-6730D4C16173}" type="presParOf" srcId="{14C5F3E1-3116-4D5A-8102-68B5B3CB75B3}" destId="{E94FAA9F-78C4-400F-A278-B9E07254CAF2}" srcOrd="1" destOrd="0" presId="urn:microsoft.com/office/officeart/2005/8/layout/arrow2"/>
    <dgm:cxn modelId="{3328DF52-4737-4408-84A5-0D8F3A09717C}" type="presParOf" srcId="{14C5F3E1-3116-4D5A-8102-68B5B3CB75B3}" destId="{8A94072D-087E-42C2-816F-F02AA04A4F76}" srcOrd="2" destOrd="0" presId="urn:microsoft.com/office/officeart/2005/8/layout/arrow2"/>
    <dgm:cxn modelId="{1134CEFF-549A-4607-8009-413E1EDCF7AA}" type="presParOf" srcId="{14C5F3E1-3116-4D5A-8102-68B5B3CB75B3}" destId="{E1E97292-F266-43BE-AB4A-37CEDCD14ACA}" srcOrd="3" destOrd="0" presId="urn:microsoft.com/office/officeart/2005/8/layout/arrow2"/>
    <dgm:cxn modelId="{0EE69E90-7CC3-44B3-9458-737E81F49F6D}" type="presParOf" srcId="{14C5F3E1-3116-4D5A-8102-68B5B3CB75B3}" destId="{95FC6B11-7366-4AE9-A502-764CF4592E81}" srcOrd="4" destOrd="0" presId="urn:microsoft.com/office/officeart/2005/8/layout/arrow2"/>
    <dgm:cxn modelId="{098F6264-EB85-401F-AA55-376978C72048}" type="presParOf" srcId="{14C5F3E1-3116-4D5A-8102-68B5B3CB75B3}" destId="{BDD03066-D686-4B6D-99CA-A9A81F279C50}" srcOrd="5" destOrd="0" presId="urn:microsoft.com/office/officeart/2005/8/layout/arrow2"/>
    <dgm:cxn modelId="{5215BB71-546D-48EC-9DD1-F615F02D622E}" type="presParOf" srcId="{14C5F3E1-3116-4D5A-8102-68B5B3CB75B3}" destId="{25293F7E-9BF3-4A63-BA2A-AB1F27FB24D2}" srcOrd="6" destOrd="0" presId="urn:microsoft.com/office/officeart/2005/8/layout/arrow2"/>
    <dgm:cxn modelId="{5E8E799F-5860-4290-BA93-E28B8B84D68C}" type="presParOf" srcId="{14C5F3E1-3116-4D5A-8102-68B5B3CB75B3}" destId="{ADADFA30-C694-45CB-922E-CD6911B51DF0}"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790FA-3584-430B-86C9-53225485162D}">
      <dsp:nvSpPr>
        <dsp:cNvPr id="0" name=""/>
        <dsp:cNvSpPr/>
      </dsp:nvSpPr>
      <dsp:spPr>
        <a:xfrm>
          <a:off x="559584" y="0"/>
          <a:ext cx="8910322" cy="443981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69121-0C90-40BF-832E-E7A04D9DE23E}">
      <dsp:nvSpPr>
        <dsp:cNvPr id="0" name=""/>
        <dsp:cNvSpPr/>
      </dsp:nvSpPr>
      <dsp:spPr>
        <a:xfrm>
          <a:off x="1754644" y="3090432"/>
          <a:ext cx="163385" cy="1633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FAA9F-78C4-400F-A278-B9E07254CAF2}">
      <dsp:nvSpPr>
        <dsp:cNvPr id="0" name=""/>
        <dsp:cNvSpPr/>
      </dsp:nvSpPr>
      <dsp:spPr>
        <a:xfrm>
          <a:off x="1258051" y="3291399"/>
          <a:ext cx="2261215" cy="1056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574" tIns="0" rIns="0" bIns="0" numCol="1" spcCol="1270" anchor="t" anchorCtr="0">
          <a:noAutofit/>
        </a:bodyPr>
        <a:lstStyle/>
        <a:p>
          <a:pPr marL="0" lvl="0" indent="0" algn="l" defTabSz="1066800">
            <a:lnSpc>
              <a:spcPct val="90000"/>
            </a:lnSpc>
            <a:spcBef>
              <a:spcPct val="0"/>
            </a:spcBef>
            <a:spcAft>
              <a:spcPct val="35000"/>
            </a:spcAft>
            <a:buNone/>
          </a:pPr>
          <a:r>
            <a:rPr lang="en-US" sz="2400" b="0" kern="1200" dirty="0"/>
            <a:t>Descriptive Analytics</a:t>
          </a:r>
        </a:p>
        <a:p>
          <a:pPr marL="171450" lvl="1" indent="-171450" algn="ctr" defTabSz="844550">
            <a:lnSpc>
              <a:spcPct val="90000"/>
            </a:lnSpc>
            <a:spcBef>
              <a:spcPct val="0"/>
            </a:spcBef>
            <a:spcAft>
              <a:spcPct val="15000"/>
            </a:spcAft>
            <a:buChar char="•"/>
          </a:pPr>
          <a:r>
            <a:rPr lang="en-US" sz="1900" kern="1200" dirty="0"/>
            <a:t>What Happened?</a:t>
          </a:r>
        </a:p>
      </dsp:txBody>
      <dsp:txXfrm>
        <a:off x="1258051" y="3291399"/>
        <a:ext cx="2261215" cy="1056676"/>
      </dsp:txXfrm>
    </dsp:sp>
    <dsp:sp modelId="{8A94072D-087E-42C2-816F-F02AA04A4F76}">
      <dsp:nvSpPr>
        <dsp:cNvPr id="0" name=""/>
        <dsp:cNvSpPr/>
      </dsp:nvSpPr>
      <dsp:spPr>
        <a:xfrm>
          <a:off x="3148147" y="2197180"/>
          <a:ext cx="284148" cy="2841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97292-F266-43BE-AB4A-37CEDCD14ACA}">
      <dsp:nvSpPr>
        <dsp:cNvPr id="0" name=""/>
        <dsp:cNvSpPr/>
      </dsp:nvSpPr>
      <dsp:spPr>
        <a:xfrm>
          <a:off x="3459034" y="2410820"/>
          <a:ext cx="1491778" cy="2028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64"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t>Diagnostic Analytics</a:t>
          </a:r>
        </a:p>
        <a:p>
          <a:pPr marL="171450" lvl="1" indent="-171450" algn="ctr" defTabSz="844550">
            <a:lnSpc>
              <a:spcPct val="90000"/>
            </a:lnSpc>
            <a:spcBef>
              <a:spcPct val="0"/>
            </a:spcBef>
            <a:spcAft>
              <a:spcPct val="15000"/>
            </a:spcAft>
            <a:buChar char="•"/>
          </a:pPr>
          <a:r>
            <a:rPr lang="en-US" sz="1900" kern="1200" dirty="0"/>
            <a:t>Why did it happen?</a:t>
          </a:r>
        </a:p>
      </dsp:txBody>
      <dsp:txXfrm>
        <a:off x="3459034" y="2410820"/>
        <a:ext cx="1491778" cy="2028996"/>
      </dsp:txXfrm>
    </dsp:sp>
    <dsp:sp modelId="{95FC6B11-7366-4AE9-A502-764CF4592E81}">
      <dsp:nvSpPr>
        <dsp:cNvPr id="0" name=""/>
        <dsp:cNvSpPr/>
      </dsp:nvSpPr>
      <dsp:spPr>
        <a:xfrm>
          <a:off x="4924974" y="1527283"/>
          <a:ext cx="376496" cy="376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D03066-D686-4B6D-99CA-A9A81F279C50}">
      <dsp:nvSpPr>
        <dsp:cNvPr id="0" name=""/>
        <dsp:cNvSpPr/>
      </dsp:nvSpPr>
      <dsp:spPr>
        <a:xfrm>
          <a:off x="5190239" y="1696010"/>
          <a:ext cx="1491778" cy="2743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498"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t>Predictive Analytics</a:t>
          </a:r>
        </a:p>
        <a:p>
          <a:pPr marL="171450" lvl="1" indent="-171450" algn="ctr" defTabSz="844550">
            <a:lnSpc>
              <a:spcPct val="90000"/>
            </a:lnSpc>
            <a:spcBef>
              <a:spcPct val="0"/>
            </a:spcBef>
            <a:spcAft>
              <a:spcPct val="15000"/>
            </a:spcAft>
            <a:buChar char="•"/>
          </a:pPr>
          <a:r>
            <a:rPr lang="en-US" sz="1900" kern="1200" dirty="0"/>
            <a:t> What will happen?</a:t>
          </a:r>
        </a:p>
      </dsp:txBody>
      <dsp:txXfrm>
        <a:off x="5190239" y="1696010"/>
        <a:ext cx="1491778" cy="2743806"/>
      </dsp:txXfrm>
    </dsp:sp>
    <dsp:sp modelId="{25293F7E-9BF3-4A63-BA2A-AB1F27FB24D2}">
      <dsp:nvSpPr>
        <dsp:cNvPr id="0" name=""/>
        <dsp:cNvSpPr/>
      </dsp:nvSpPr>
      <dsp:spPr>
        <a:xfrm>
          <a:off x="6945053" y="945770"/>
          <a:ext cx="504363" cy="5043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ADFA30-C694-45CB-922E-CD6911B51DF0}">
      <dsp:nvSpPr>
        <dsp:cNvPr id="0" name=""/>
        <dsp:cNvSpPr/>
      </dsp:nvSpPr>
      <dsp:spPr>
        <a:xfrm>
          <a:off x="7416014" y="1031723"/>
          <a:ext cx="1898288" cy="3183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252" tIns="0" rIns="0" bIns="0" numCol="1" spcCol="1270" anchor="t" anchorCtr="0">
          <a:noAutofit/>
        </a:bodyPr>
        <a:lstStyle/>
        <a:p>
          <a:pPr marL="0" lvl="0" indent="0" algn="l" defTabSz="1066800">
            <a:lnSpc>
              <a:spcPct val="90000"/>
            </a:lnSpc>
            <a:spcBef>
              <a:spcPct val="0"/>
            </a:spcBef>
            <a:spcAft>
              <a:spcPct val="35000"/>
            </a:spcAft>
            <a:buNone/>
          </a:pPr>
          <a:r>
            <a:rPr lang="en-US" sz="2400" kern="1200" dirty="0"/>
            <a:t>Prescriptive Analytics</a:t>
          </a:r>
        </a:p>
        <a:p>
          <a:pPr marL="171450" lvl="1" indent="-171450" algn="ctr" defTabSz="844550">
            <a:lnSpc>
              <a:spcPct val="90000"/>
            </a:lnSpc>
            <a:spcBef>
              <a:spcPct val="0"/>
            </a:spcBef>
            <a:spcAft>
              <a:spcPct val="15000"/>
            </a:spcAft>
            <a:buChar char="•"/>
          </a:pPr>
          <a:r>
            <a:rPr lang="en-US" sz="1900" kern="1200" dirty="0"/>
            <a:t> How can we make it happen?</a:t>
          </a:r>
        </a:p>
      </dsp:txBody>
      <dsp:txXfrm>
        <a:off x="7416014" y="1031723"/>
        <a:ext cx="1898288" cy="318334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2157E-5390-4D2E-8BB1-4C8ED25D1FB1}"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B9EA7-0105-4882-BC47-97A1547C55CA}" type="slidenum">
              <a:rPr lang="en-US" smtClean="0"/>
              <a:t>‹#›</a:t>
            </a:fld>
            <a:endParaRPr lang="en-US"/>
          </a:p>
        </p:txBody>
      </p:sp>
    </p:spTree>
    <p:extLst>
      <p:ext uri="{BB962C8B-B14F-4D97-AF65-F5344CB8AC3E}">
        <p14:creationId xmlns:p14="http://schemas.microsoft.com/office/powerpoint/2010/main" val="1967449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B9EA7-0105-4882-BC47-97A1547C55CA}" type="slidenum">
              <a:rPr lang="en-US" smtClean="0"/>
              <a:t>3</a:t>
            </a:fld>
            <a:endParaRPr lang="en-US"/>
          </a:p>
        </p:txBody>
      </p:sp>
    </p:spTree>
    <p:extLst>
      <p:ext uri="{BB962C8B-B14F-4D97-AF65-F5344CB8AC3E}">
        <p14:creationId xmlns:p14="http://schemas.microsoft.com/office/powerpoint/2010/main" val="1897968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bg>
      <p:bgPr>
        <a:solidFill>
          <a:srgbClr val="012169"/>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2734211" y="-2734212"/>
            <a:ext cx="6723575" cy="12192000"/>
          </a:xfrm>
          <a:prstGeom prst="rect">
            <a:avLst/>
          </a:prstGeom>
        </p:spPr>
      </p:pic>
      <p:sp>
        <p:nvSpPr>
          <p:cNvPr id="2" name="Title 1"/>
          <p:cNvSpPr>
            <a:spLocks noGrp="1"/>
          </p:cNvSpPr>
          <p:nvPr>
            <p:ph type="title" hasCustomPrompt="1"/>
          </p:nvPr>
        </p:nvSpPr>
        <p:spPr>
          <a:xfrm>
            <a:off x="838200" y="2502040"/>
            <a:ext cx="10515600" cy="1325563"/>
          </a:xfrm>
        </p:spPr>
        <p:txBody>
          <a:bodyPr anchor="b" anchorCtr="0"/>
          <a:lstStyle>
            <a:lvl1pPr algn="ctr">
              <a:defRPr sz="7200" b="1">
                <a:solidFill>
                  <a:schemeClr val="bg1"/>
                </a:solidFill>
                <a:latin typeface="Arial" panose="020B0604020202020204" pitchFamily="34" charset="0"/>
                <a:cs typeface="Arial" panose="020B0604020202020204" pitchFamily="34" charset="0"/>
              </a:defRPr>
            </a:lvl1pPr>
          </a:lstStyle>
          <a:p>
            <a:r>
              <a:rPr lang="en-US" dirty="0"/>
              <a:t>PRESENTATION TITLE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9A7390EF-DAE1-1A4F-94F8-3BE74F9EBD7B}" type="datetimeFigureOut">
              <a:rPr lang="en-US" smtClean="0"/>
              <a:pPr/>
              <a:t>6/5/2019</a:t>
            </a:fld>
            <a:endParaRPr lang="en-US" dirty="0"/>
          </a:p>
        </p:txBody>
      </p:sp>
      <p:sp>
        <p:nvSpPr>
          <p:cNvPr id="6" name="Text Placeholder 5"/>
          <p:cNvSpPr>
            <a:spLocks noGrp="1"/>
          </p:cNvSpPr>
          <p:nvPr>
            <p:ph type="body" sz="quarter" idx="12" hasCustomPrompt="1"/>
          </p:nvPr>
        </p:nvSpPr>
        <p:spPr>
          <a:xfrm>
            <a:off x="838200" y="3827463"/>
            <a:ext cx="10515600" cy="297276"/>
          </a:xfrm>
        </p:spPr>
        <p:txBody>
          <a:bodyPr>
            <a:normAutofit/>
          </a:bodyPr>
          <a:lstStyle>
            <a:lvl1pPr marL="0" indent="0" algn="ctr">
              <a:buNone/>
              <a:defRPr sz="1600" b="1" i="0" spc="300" baseline="0">
                <a:solidFill>
                  <a:srgbClr val="F2A900"/>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SUBTITLE GOES HERE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20129" y="5001043"/>
            <a:ext cx="1874250" cy="18690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20129" y="-74213"/>
            <a:ext cx="1911627" cy="382325"/>
          </a:xfrm>
          <a:prstGeom prst="rect">
            <a:avLst/>
          </a:prstGeom>
        </p:spPr>
      </p:pic>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2734211" y="-2734212"/>
            <a:ext cx="6723575" cy="12192000"/>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20129" y="5001043"/>
            <a:ext cx="1874250" cy="1869000"/>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20129" y="-74213"/>
            <a:ext cx="1911627" cy="382325"/>
          </a:xfrm>
          <a:prstGeom prst="rect">
            <a:avLst/>
          </a:prstGeom>
        </p:spPr>
      </p:pic>
    </p:spTree>
    <p:extLst>
      <p:ext uri="{BB962C8B-B14F-4D97-AF65-F5344CB8AC3E}">
        <p14:creationId xmlns:p14="http://schemas.microsoft.com/office/powerpoint/2010/main" val="2576575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F4DEC1B7-1410-4D6A-AD84-54C8C854CFF1}" type="datetimeFigureOut">
              <a:rPr lang="en-US" smtClean="0"/>
              <a:t>6/5/2019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4AC012F-DF48-4E0B-A908-333A7616C69C}" type="slidenum">
              <a:rPr lang="en-US" smtClean="0"/>
              <a:t>‹#›</a:t>
            </a:fld>
            <a:endParaRPr lang="en-US"/>
          </a:p>
        </p:txBody>
      </p:sp>
    </p:spTree>
    <p:extLst>
      <p:ext uri="{BB962C8B-B14F-4D97-AF65-F5344CB8AC3E}">
        <p14:creationId xmlns:p14="http://schemas.microsoft.com/office/powerpoint/2010/main" val="3196138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Alternate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normAutofit/>
          </a:bodyPr>
          <a:lstStyle>
            <a:lvl1pPr algn="ctr">
              <a:defRPr sz="6600" b="1">
                <a:latin typeface="Arial" panose="020B0604020202020204" pitchFamily="34" charset="0"/>
                <a:cs typeface="Arial" panose="020B0604020202020204" pitchFamily="34" charset="0"/>
              </a:defRPr>
            </a:lvl1pPr>
          </a:lstStyle>
          <a:p>
            <a:r>
              <a:rPr lang="en-US" dirty="0"/>
              <a:t>TITLE</a:t>
            </a:r>
          </a:p>
        </p:txBody>
      </p:sp>
      <p:sp>
        <p:nvSpPr>
          <p:cNvPr id="3" name="Subtitle 2"/>
          <p:cNvSpPr>
            <a:spLocks noGrp="1"/>
          </p:cNvSpPr>
          <p:nvPr>
            <p:ph type="subTitle" idx="1" hasCustomPrompt="1"/>
          </p:nvPr>
        </p:nvSpPr>
        <p:spPr>
          <a:xfrm>
            <a:off x="1524000" y="3602038"/>
            <a:ext cx="9144000" cy="1655762"/>
          </a:xfrm>
        </p:spPr>
        <p:txBody>
          <a:bodyPr>
            <a:normAutofit/>
          </a:bodyPr>
          <a:lstStyle>
            <a:lvl1pPr marL="0" indent="0" algn="ctr">
              <a:buNone/>
              <a:defRPr sz="16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0AB8E-4398-4589-92A1-D62E6E507600}" type="slidenum">
              <a:rPr lang="en-US" smtClean="0"/>
              <a:t>‹#›</a:t>
            </a:fld>
            <a:endParaRPr lang="en-US"/>
          </a:p>
        </p:txBody>
      </p:sp>
    </p:spTree>
    <p:extLst>
      <p:ext uri="{BB962C8B-B14F-4D97-AF65-F5344CB8AC3E}">
        <p14:creationId xmlns:p14="http://schemas.microsoft.com/office/powerpoint/2010/main" val="356887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0AB8E-4398-4589-92A1-D62E6E507600}" type="slidenum">
              <a:rPr lang="en-US" smtClean="0"/>
              <a:t>‹#›</a:t>
            </a:fld>
            <a:endParaRPr lang="en-US"/>
          </a:p>
        </p:txBody>
      </p:sp>
    </p:spTree>
    <p:extLst>
      <p:ext uri="{BB962C8B-B14F-4D97-AF65-F5344CB8AC3E}">
        <p14:creationId xmlns:p14="http://schemas.microsoft.com/office/powerpoint/2010/main" val="382542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90AB8E-4398-4589-92A1-D62E6E507600}" type="slidenum">
              <a:rPr lang="en-US" smtClean="0"/>
              <a:t>‹#›</a:t>
            </a:fld>
            <a:endParaRPr lang="en-US"/>
          </a:p>
        </p:txBody>
      </p:sp>
    </p:spTree>
    <p:extLst>
      <p:ext uri="{BB962C8B-B14F-4D97-AF65-F5344CB8AC3E}">
        <p14:creationId xmlns:p14="http://schemas.microsoft.com/office/powerpoint/2010/main" val="199228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no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HEADLINE GOES HERE</a:t>
            </a:r>
          </a:p>
        </p:txBody>
      </p:sp>
      <p:sp>
        <p:nvSpPr>
          <p:cNvPr id="3" name="Content Placeholder 2"/>
          <p:cNvSpPr>
            <a:spLocks noGrp="1"/>
          </p:cNvSpPr>
          <p:nvPr>
            <p:ph sz="half" idx="1"/>
          </p:nvPr>
        </p:nvSpPr>
        <p:spPr>
          <a:xfrm>
            <a:off x="838200" y="1825625"/>
            <a:ext cx="5181600" cy="4351338"/>
          </a:xfrm>
        </p:spPr>
        <p:txBody>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2E90AB8E-4398-4589-92A1-D62E6E507600}" type="slidenum">
              <a:rPr lang="en-US" smtClean="0"/>
              <a:t>‹#›</a:t>
            </a:fld>
            <a:endParaRPr lang="en-US"/>
          </a:p>
        </p:txBody>
      </p:sp>
      <p:sp>
        <p:nvSpPr>
          <p:cNvPr id="11" name="Content Placeholder 2"/>
          <p:cNvSpPr>
            <a:spLocks noGrp="1"/>
          </p:cNvSpPr>
          <p:nvPr>
            <p:ph sz="half" idx="13"/>
          </p:nvPr>
        </p:nvSpPr>
        <p:spPr>
          <a:xfrm>
            <a:off x="6172200" y="1825625"/>
            <a:ext cx="5181600" cy="4351338"/>
          </a:xfrm>
        </p:spPr>
        <p:txBody>
          <a:bodyPr/>
          <a:lstStyle>
            <a:lvl1pPr>
              <a:defRPr sz="2000"/>
            </a:lvl1pPr>
            <a:lvl2pPr>
              <a:defRPr sz="1800"/>
            </a:lvl2pPr>
            <a:lvl3pPr>
              <a:defRPr sz="1600"/>
            </a:lvl3pPr>
            <a:lvl4pPr>
              <a:defRPr sz="14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711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Image Full">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726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 name="Picture Placeholder 5"/>
          <p:cNvSpPr>
            <a:spLocks noGrp="1"/>
          </p:cNvSpPr>
          <p:nvPr>
            <p:ph type="pic" sz="quarter" idx="10"/>
          </p:nvPr>
        </p:nvSpPr>
        <p:spPr>
          <a:xfrm>
            <a:off x="0" y="0"/>
            <a:ext cx="12192000" cy="6726621"/>
          </a:xfrm>
        </p:spPr>
        <p:txBody>
          <a:bodyPr>
            <a:normAutofit/>
          </a:bodyPr>
          <a:lstStyle>
            <a:lvl1pPr>
              <a:defRPr sz="2400"/>
            </a:lvl1pPr>
          </a:lstStyle>
          <a:p>
            <a:r>
              <a:rPr lang="en-US"/>
              <a:t>Click icon to add picture</a:t>
            </a:r>
            <a:endParaRPr lang="en-US" dirty="0"/>
          </a:p>
        </p:txBody>
      </p:sp>
      <p:sp>
        <p:nvSpPr>
          <p:cNvPr id="4" name="Rectangle 3"/>
          <p:cNvSpPr/>
          <p:nvPr userDrawn="1"/>
        </p:nvSpPr>
        <p:spPr>
          <a:xfrm>
            <a:off x="0" y="0"/>
            <a:ext cx="12192000" cy="6726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Tree>
    <p:extLst>
      <p:ext uri="{BB962C8B-B14F-4D97-AF65-F5344CB8AC3E}">
        <p14:creationId xmlns:p14="http://schemas.microsoft.com/office/powerpoint/2010/main" val="186234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90AB8E-4398-4589-92A1-D62E6E507600}" type="slidenum">
              <a:rPr lang="en-US" smtClean="0"/>
              <a:t>‹#›</a:t>
            </a:fld>
            <a:endParaRPr lang="en-US"/>
          </a:p>
        </p:txBody>
      </p:sp>
    </p:spTree>
    <p:extLst>
      <p:ext uri="{BB962C8B-B14F-4D97-AF65-F5344CB8AC3E}">
        <p14:creationId xmlns:p14="http://schemas.microsoft.com/office/powerpoint/2010/main" val="276554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95A11-5860-4104-A9DA-7A0CC5982241}"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0AB8E-4398-4589-92A1-D62E6E507600}" type="slidenum">
              <a:rPr lang="en-US" smtClean="0"/>
              <a:t>‹#›</a:t>
            </a:fld>
            <a:endParaRPr lang="en-US"/>
          </a:p>
        </p:txBody>
      </p:sp>
    </p:spTree>
    <p:extLst>
      <p:ext uri="{BB962C8B-B14F-4D97-AF65-F5344CB8AC3E}">
        <p14:creationId xmlns:p14="http://schemas.microsoft.com/office/powerpoint/2010/main" val="226070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mage Full">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726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6" name="Picture Placeholder 5"/>
          <p:cNvSpPr>
            <a:spLocks noGrp="1"/>
          </p:cNvSpPr>
          <p:nvPr>
            <p:ph type="pic" sz="quarter" idx="10"/>
          </p:nvPr>
        </p:nvSpPr>
        <p:spPr>
          <a:xfrm>
            <a:off x="0" y="0"/>
            <a:ext cx="12192000" cy="6726621"/>
          </a:xfrm>
        </p:spPr>
        <p:txBody>
          <a:bodyPr>
            <a:normAutofit/>
          </a:bodyPr>
          <a:lstStyle>
            <a:lvl1pPr>
              <a:defRPr sz="2400"/>
            </a:lvl1pPr>
          </a:lstStyle>
          <a:p>
            <a:endParaRPr lang="en-US" dirty="0"/>
          </a:p>
        </p:txBody>
      </p:sp>
    </p:spTree>
    <p:extLst>
      <p:ext uri="{BB962C8B-B14F-4D97-AF65-F5344CB8AC3E}">
        <p14:creationId xmlns:p14="http://schemas.microsoft.com/office/powerpoint/2010/main" val="176512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7627717" y="2688461"/>
            <a:ext cx="4564284" cy="4033014"/>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320129" y="-74213"/>
            <a:ext cx="1911627" cy="382325"/>
          </a:xfrm>
          <a:prstGeom prst="rect">
            <a:avLst/>
          </a:prstGeom>
        </p:spPr>
      </p:pic>
      <p:pic>
        <p:nvPicPr>
          <p:cNvPr id="10" name="Picture 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756" y="6397475"/>
            <a:ext cx="1911627" cy="38232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0AB8E-4398-4589-92A1-D62E6E507600}" type="slidenum">
              <a:rPr lang="en-US" smtClean="0"/>
              <a:t>‹#›</a:t>
            </a:fld>
            <a:endParaRPr lang="en-US"/>
          </a:p>
        </p:txBody>
      </p:sp>
      <p:sp>
        <p:nvSpPr>
          <p:cNvPr id="7" name="Rectangle 6"/>
          <p:cNvSpPr/>
          <p:nvPr/>
        </p:nvSpPr>
        <p:spPr>
          <a:xfrm>
            <a:off x="0" y="6721477"/>
            <a:ext cx="12192000" cy="136525"/>
          </a:xfrm>
          <a:prstGeom prst="rect">
            <a:avLst/>
          </a:prstGeom>
          <a:solidFill>
            <a:srgbClr val="F2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3174842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7" r:id="rId4"/>
    <p:sldLayoutId id="2147483668" r:id="rId5"/>
    <p:sldLayoutId id="2147483669" r:id="rId6"/>
    <p:sldLayoutId id="2147483670" r:id="rId7"/>
    <p:sldLayoutId id="2147483671" r:id="rId8"/>
    <p:sldLayoutId id="2147483660" r:id="rId9"/>
    <p:sldLayoutId id="2147483672" r:id="rId10"/>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sf.io/uvdbj/" TargetMode="External"/><Relationship Id="rId2" Type="http://schemas.openxmlformats.org/officeDocument/2006/relationships/hyperlink" Target="https://implicit.harvard.edu/implicit/selectatest.html"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powerbi.microsoft.com/en-us/downloads/" TargetMode="External"/><Relationship Id="rId3" Type="http://schemas.openxmlformats.org/officeDocument/2006/relationships/hyperlink" Target="https://notepad-plus-plus.org/download/v7.6.6.html" TargetMode="External"/><Relationship Id="rId7" Type="http://schemas.openxmlformats.org/officeDocument/2006/relationships/hyperlink" Target="https://marketplace.visualstudio.com/items?itemName=SSIS.SqlServerIntegrationServicesProjects" TargetMode="External"/><Relationship Id="rId2" Type="http://schemas.openxmlformats.org/officeDocument/2006/relationships/hyperlink" Target="https://www.gnu.org/software/pspp/get.html" TargetMode="External"/><Relationship Id="rId1" Type="http://schemas.openxmlformats.org/officeDocument/2006/relationships/slideLayout" Target="../slideLayouts/slideLayout8.xml"/><Relationship Id="rId6" Type="http://schemas.openxmlformats.org/officeDocument/2006/relationships/hyperlink" Target="https://visualstudio.microsoft.com/downloads/" TargetMode="External"/><Relationship Id="rId5" Type="http://schemas.openxmlformats.org/officeDocument/2006/relationships/hyperlink" Target="https://docs.microsoft.com/en-us/sql/ssms/download-sql-server-management-studio-ssms?view=sql-server-2017" TargetMode="External"/><Relationship Id="rId4" Type="http://schemas.openxmlformats.org/officeDocument/2006/relationships/hyperlink" Target="https://www.microsoft.com/en-us/sql-server/sql-server-download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amieAnneHarrell/conferences_PowerBI_ProjectImplicit" TargetMode="External"/><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1A255A-BC71-4B2F-8504-E750CD6A51E7}"/>
              </a:ext>
            </a:extLst>
          </p:cNvPr>
          <p:cNvSpPr/>
          <p:nvPr/>
        </p:nvSpPr>
        <p:spPr>
          <a:xfrm>
            <a:off x="9807223" y="4955458"/>
            <a:ext cx="2384777" cy="1752193"/>
          </a:xfrm>
          <a:prstGeom prst="rect">
            <a:avLst/>
          </a:prstGeom>
          <a:solidFill>
            <a:srgbClr val="152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sky, person&#10;&#10;Description automatically generated">
            <a:extLst>
              <a:ext uri="{FF2B5EF4-FFF2-40B4-BE49-F238E27FC236}">
                <a16:creationId xmlns:a16="http://schemas.microsoft.com/office/drawing/2014/main" id="{F3469F93-DCFF-45FA-BFF7-619344355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0756" cy="6105378"/>
          </a:xfrm>
          <a:prstGeom prst="rect">
            <a:avLst/>
          </a:prstGeom>
        </p:spPr>
      </p:pic>
    </p:spTree>
    <p:extLst>
      <p:ext uri="{BB962C8B-B14F-4D97-AF65-F5344CB8AC3E}">
        <p14:creationId xmlns:p14="http://schemas.microsoft.com/office/powerpoint/2010/main" val="272775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0376" y="1904436"/>
            <a:ext cx="10903424" cy="1043485"/>
          </a:xfrm>
        </p:spPr>
        <p:txBody>
          <a:bodyPr>
            <a:noAutofit/>
          </a:bodyPr>
          <a:lstStyle/>
          <a:p>
            <a:r>
              <a:rPr lang="en-US" sz="4800" dirty="0"/>
              <a:t>Let’s Build a Dashboard!!!</a:t>
            </a:r>
            <a:br>
              <a:rPr lang="en-US" sz="4800" dirty="0"/>
            </a:br>
            <a:r>
              <a:rPr lang="en-US" sz="3600" dirty="0"/>
              <a:t>(but first pick an interesting data set)</a:t>
            </a:r>
            <a:endParaRPr lang="en-US" sz="4800" dirty="0"/>
          </a:p>
        </p:txBody>
      </p:sp>
      <p:sp>
        <p:nvSpPr>
          <p:cNvPr id="2" name="TextBox 1">
            <a:extLst>
              <a:ext uri="{FF2B5EF4-FFF2-40B4-BE49-F238E27FC236}">
                <a16:creationId xmlns:a16="http://schemas.microsoft.com/office/drawing/2014/main" id="{4EA0604A-D169-4E82-9E1D-D000D67F7993}"/>
              </a:ext>
            </a:extLst>
          </p:cNvPr>
          <p:cNvSpPr txBox="1"/>
          <p:nvPr/>
        </p:nvSpPr>
        <p:spPr>
          <a:xfrm>
            <a:off x="2031062" y="3167390"/>
            <a:ext cx="8129876" cy="523220"/>
          </a:xfrm>
          <a:prstGeom prst="rect">
            <a:avLst/>
          </a:prstGeom>
          <a:noFill/>
        </p:spPr>
        <p:txBody>
          <a:bodyPr wrap="square" rtlCol="0">
            <a:spAutoFit/>
          </a:bodyPr>
          <a:lstStyle/>
          <a:p>
            <a:pPr algn="ctr"/>
            <a:r>
              <a:rPr lang="en-US" sz="2800" dirty="0">
                <a:solidFill>
                  <a:schemeClr val="accent4"/>
                </a:solidFill>
                <a:hlinkClick r:id="rId2">
                  <a:extLst>
                    <a:ext uri="{A12FA001-AC4F-418D-AE19-62706E023703}">
                      <ahyp:hlinkClr xmlns:ahyp="http://schemas.microsoft.com/office/drawing/2018/hyperlinkcolor" val="tx"/>
                    </a:ext>
                  </a:extLst>
                </a:hlinkClick>
              </a:rPr>
              <a:t>https://implicit.harvard.edu/implicit/selectatest.html</a:t>
            </a:r>
            <a:endParaRPr lang="en-US" sz="2800" dirty="0">
              <a:solidFill>
                <a:schemeClr val="accent4"/>
              </a:solidFill>
            </a:endParaRPr>
          </a:p>
        </p:txBody>
      </p:sp>
      <p:sp>
        <p:nvSpPr>
          <p:cNvPr id="3" name="TextBox 2">
            <a:extLst>
              <a:ext uri="{FF2B5EF4-FFF2-40B4-BE49-F238E27FC236}">
                <a16:creationId xmlns:a16="http://schemas.microsoft.com/office/drawing/2014/main" id="{2D0FD649-9390-4263-B3B6-F7411903D63E}"/>
              </a:ext>
            </a:extLst>
          </p:cNvPr>
          <p:cNvSpPr txBox="1"/>
          <p:nvPr/>
        </p:nvSpPr>
        <p:spPr>
          <a:xfrm>
            <a:off x="6830667" y="5249333"/>
            <a:ext cx="3330271" cy="646331"/>
          </a:xfrm>
          <a:prstGeom prst="rect">
            <a:avLst/>
          </a:prstGeom>
          <a:noFill/>
        </p:spPr>
        <p:txBody>
          <a:bodyPr wrap="none" rtlCol="0">
            <a:spAutoFit/>
          </a:bodyPr>
          <a:lstStyle/>
          <a:p>
            <a:r>
              <a:rPr lang="en-US" dirty="0">
                <a:solidFill>
                  <a:schemeClr val="bg1"/>
                </a:solidFill>
              </a:rPr>
              <a:t>Don’t worry about taking notes.</a:t>
            </a:r>
            <a:br>
              <a:rPr lang="en-US" dirty="0">
                <a:solidFill>
                  <a:schemeClr val="bg1"/>
                </a:solidFill>
              </a:rPr>
            </a:br>
            <a:r>
              <a:rPr lang="en-US" dirty="0">
                <a:solidFill>
                  <a:schemeClr val="bg1"/>
                </a:solidFill>
              </a:rPr>
              <a:t>I’ll give you a link to my GIT Repo.</a:t>
            </a:r>
          </a:p>
        </p:txBody>
      </p:sp>
      <p:sp>
        <p:nvSpPr>
          <p:cNvPr id="6" name="TextBox 5">
            <a:extLst>
              <a:ext uri="{FF2B5EF4-FFF2-40B4-BE49-F238E27FC236}">
                <a16:creationId xmlns:a16="http://schemas.microsoft.com/office/drawing/2014/main" id="{F0B84896-F4FB-4268-8A85-FBD40313AFFE}"/>
              </a:ext>
            </a:extLst>
          </p:cNvPr>
          <p:cNvSpPr txBox="1"/>
          <p:nvPr/>
        </p:nvSpPr>
        <p:spPr>
          <a:xfrm>
            <a:off x="4159861" y="3910079"/>
            <a:ext cx="3872279" cy="369332"/>
          </a:xfrm>
          <a:prstGeom prst="rect">
            <a:avLst/>
          </a:prstGeom>
          <a:noFill/>
        </p:spPr>
        <p:txBody>
          <a:bodyPr wrap="none" rtlCol="0">
            <a:spAutoFit/>
          </a:bodyPr>
          <a:lstStyle/>
          <a:p>
            <a:pPr algn="ctr"/>
            <a:r>
              <a:rPr lang="en-US" dirty="0">
                <a:solidFill>
                  <a:schemeClr val="accent4"/>
                </a:solidFill>
              </a:rPr>
              <a:t>Get the data here: </a:t>
            </a:r>
            <a:r>
              <a:rPr lang="en-US" u="sng" dirty="0">
                <a:solidFill>
                  <a:schemeClr val="accent4"/>
                </a:solidFill>
                <a:hlinkClick r:id="rId3">
                  <a:extLst>
                    <a:ext uri="{A12FA001-AC4F-418D-AE19-62706E023703}">
                      <ahyp:hlinkClr xmlns:ahyp="http://schemas.microsoft.com/office/drawing/2018/hyperlinkcolor" val="tx"/>
                    </a:ext>
                  </a:extLst>
                </a:hlinkClick>
              </a:rPr>
              <a:t>https://osf.io/uvdbj/</a:t>
            </a:r>
            <a:endParaRPr lang="en-US" dirty="0">
              <a:solidFill>
                <a:schemeClr val="accent4"/>
              </a:solidFill>
            </a:endParaRPr>
          </a:p>
        </p:txBody>
      </p:sp>
    </p:spTree>
    <p:extLst>
      <p:ext uri="{BB962C8B-B14F-4D97-AF65-F5344CB8AC3E}">
        <p14:creationId xmlns:p14="http://schemas.microsoft.com/office/powerpoint/2010/main" val="174512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3551-7D82-4FD9-BBF3-9C0C6A9F574E}"/>
              </a:ext>
            </a:extLst>
          </p:cNvPr>
          <p:cNvSpPr>
            <a:spLocks noGrp="1"/>
          </p:cNvSpPr>
          <p:nvPr>
            <p:ph type="title"/>
          </p:nvPr>
        </p:nvSpPr>
        <p:spPr/>
        <p:txBody>
          <a:bodyPr/>
          <a:lstStyle/>
          <a:p>
            <a:r>
              <a:rPr lang="en-US" dirty="0"/>
              <a:t>Software Requirements</a:t>
            </a:r>
          </a:p>
        </p:txBody>
      </p:sp>
      <p:sp>
        <p:nvSpPr>
          <p:cNvPr id="3" name="Content Placeholder 2">
            <a:extLst>
              <a:ext uri="{FF2B5EF4-FFF2-40B4-BE49-F238E27FC236}">
                <a16:creationId xmlns:a16="http://schemas.microsoft.com/office/drawing/2014/main" id="{B2606150-36C7-4F5E-98F0-FCFF1C8E589D}"/>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PSPP – the Open Source SPSS:</a:t>
            </a:r>
            <a:br>
              <a:rPr lang="en-US" dirty="0"/>
            </a:br>
            <a:r>
              <a:rPr lang="en-US" dirty="0">
                <a:hlinkClick r:id="rId2"/>
              </a:rPr>
              <a:t>https://www.gnu.org/software/pspp/get.html</a:t>
            </a:r>
            <a:endParaRPr lang="en-US" dirty="0"/>
          </a:p>
          <a:p>
            <a:pPr marL="514350" indent="-514350">
              <a:buFont typeface="+mj-lt"/>
              <a:buAutoNum type="arabicPeriod"/>
            </a:pPr>
            <a:r>
              <a:rPr lang="en-US" dirty="0"/>
              <a:t>Notepad++ or GVIM – something to inspect large text files:</a:t>
            </a:r>
            <a:br>
              <a:rPr lang="en-US" dirty="0"/>
            </a:br>
            <a:r>
              <a:rPr lang="en-US" dirty="0">
                <a:hlinkClick r:id="rId3"/>
              </a:rPr>
              <a:t>https://notepad-plus-plus.org/download/v7.6.6.html</a:t>
            </a:r>
            <a:endParaRPr lang="en-US" dirty="0"/>
          </a:p>
          <a:p>
            <a:pPr marL="514350" indent="-514350">
              <a:buFont typeface="+mj-lt"/>
              <a:buAutoNum type="arabicPeriod"/>
            </a:pPr>
            <a:r>
              <a:rPr lang="en-US" dirty="0"/>
              <a:t>SQL Server Developer Edition: </a:t>
            </a:r>
            <a:br>
              <a:rPr lang="en-US" dirty="0"/>
            </a:br>
            <a:r>
              <a:rPr lang="en-US" u="sng" dirty="0">
                <a:hlinkClick r:id="rId4"/>
              </a:rPr>
              <a:t>https://www.microsoft.com/en-us/sql-server/sql-server-downloads</a:t>
            </a:r>
            <a:endParaRPr lang="en-US" u="sng" dirty="0"/>
          </a:p>
          <a:p>
            <a:pPr marL="514350" indent="-514350">
              <a:buFont typeface="+mj-lt"/>
              <a:buAutoNum type="arabicPeriod"/>
            </a:pPr>
            <a:r>
              <a:rPr lang="en-US" dirty="0" err="1"/>
              <a:t>Sql</a:t>
            </a:r>
            <a:r>
              <a:rPr lang="en-US" dirty="0"/>
              <a:t> Server Management Studio: </a:t>
            </a:r>
            <a:br>
              <a:rPr lang="en-US" dirty="0"/>
            </a:br>
            <a:r>
              <a:rPr lang="en-US" u="sng" dirty="0">
                <a:hlinkClick r:id="rId5"/>
              </a:rPr>
              <a:t>https://docs.microsoft.com/.../</a:t>
            </a:r>
            <a:r>
              <a:rPr lang="en-US" u="sng" dirty="0" err="1">
                <a:hlinkClick r:id="rId5"/>
              </a:rPr>
              <a:t>clickme</a:t>
            </a:r>
            <a:endParaRPr lang="en-US" dirty="0"/>
          </a:p>
          <a:p>
            <a:pPr marL="514350" indent="-514350">
              <a:buFont typeface="+mj-lt"/>
              <a:buAutoNum type="arabicPeriod"/>
            </a:pPr>
            <a:r>
              <a:rPr lang="en-US" dirty="0"/>
              <a:t>Visual Studio Community Edition: </a:t>
            </a:r>
            <a:br>
              <a:rPr lang="en-US" dirty="0"/>
            </a:br>
            <a:r>
              <a:rPr lang="en-US" dirty="0">
                <a:hlinkClick r:id="rId6"/>
              </a:rPr>
              <a:t>https://visualstudio.microsoft.com/downloads/</a:t>
            </a:r>
            <a:endParaRPr lang="en-US" dirty="0"/>
          </a:p>
          <a:p>
            <a:pPr marL="514350" indent="-514350">
              <a:buFont typeface="+mj-lt"/>
              <a:buAutoNum type="arabicPeriod"/>
            </a:pPr>
            <a:r>
              <a:rPr lang="en-US" dirty="0"/>
              <a:t>SSIS for Visual Studio:</a:t>
            </a:r>
            <a:br>
              <a:rPr lang="en-US" dirty="0"/>
            </a:br>
            <a:r>
              <a:rPr lang="en-US" u="sng" dirty="0">
                <a:hlinkClick r:id="rId7"/>
              </a:rPr>
              <a:t>https://marketplace.visualstudio.com/items.../</a:t>
            </a:r>
            <a:r>
              <a:rPr lang="en-US" u="sng" dirty="0" err="1">
                <a:hlinkClick r:id="rId7"/>
              </a:rPr>
              <a:t>clickme</a:t>
            </a:r>
            <a:endParaRPr lang="en-US" dirty="0"/>
          </a:p>
          <a:p>
            <a:pPr marL="514350" indent="-514350">
              <a:buFont typeface="+mj-lt"/>
              <a:buAutoNum type="arabicPeriod"/>
            </a:pPr>
            <a:r>
              <a:rPr lang="en-US" dirty="0" err="1"/>
              <a:t>PowerBI</a:t>
            </a:r>
            <a:r>
              <a:rPr lang="en-US" dirty="0"/>
              <a:t>: </a:t>
            </a:r>
            <a:r>
              <a:rPr lang="en-US" dirty="0">
                <a:hlinkClick r:id="rId8"/>
              </a:rPr>
              <a:t>https://powerbi.microsoft.com/en-us/downloads/</a:t>
            </a:r>
            <a:endParaRPr lang="en-US" dirty="0"/>
          </a:p>
        </p:txBody>
      </p:sp>
    </p:spTree>
    <p:extLst>
      <p:ext uri="{BB962C8B-B14F-4D97-AF65-F5344CB8AC3E}">
        <p14:creationId xmlns:p14="http://schemas.microsoft.com/office/powerpoint/2010/main" val="46541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98FC-544B-4F97-A0B6-3BED54154520}"/>
              </a:ext>
            </a:extLst>
          </p:cNvPr>
          <p:cNvSpPr>
            <a:spLocks noGrp="1"/>
          </p:cNvSpPr>
          <p:nvPr>
            <p:ph type="title"/>
          </p:nvPr>
        </p:nvSpPr>
        <p:spPr/>
        <p:txBody>
          <a:bodyPr/>
          <a:lstStyle/>
          <a:p>
            <a:r>
              <a:rPr lang="en-US" dirty="0"/>
              <a:t>Prepare the Data</a:t>
            </a:r>
          </a:p>
        </p:txBody>
      </p:sp>
      <p:sp>
        <p:nvSpPr>
          <p:cNvPr id="3" name="Text Placeholder 2">
            <a:extLst>
              <a:ext uri="{FF2B5EF4-FFF2-40B4-BE49-F238E27FC236}">
                <a16:creationId xmlns:a16="http://schemas.microsoft.com/office/drawing/2014/main" id="{1CC165FE-AFB7-4D02-9A15-F4252BFE749E}"/>
              </a:ext>
            </a:extLst>
          </p:cNvPr>
          <p:cNvSpPr>
            <a:spLocks noGrp="1"/>
          </p:cNvSpPr>
          <p:nvPr>
            <p:ph type="body" sz="quarter" idx="12"/>
          </p:nvPr>
        </p:nvSpPr>
        <p:spPr/>
        <p:txBody>
          <a:bodyPr>
            <a:normAutofit lnSpcReduction="10000"/>
          </a:bodyPr>
          <a:lstStyle/>
          <a:p>
            <a:r>
              <a:rPr lang="en-US" dirty="0"/>
              <a:t>ETL – Extract / Transform / Load</a:t>
            </a:r>
          </a:p>
        </p:txBody>
      </p:sp>
    </p:spTree>
    <p:extLst>
      <p:ext uri="{BB962C8B-B14F-4D97-AF65-F5344CB8AC3E}">
        <p14:creationId xmlns:p14="http://schemas.microsoft.com/office/powerpoint/2010/main" val="1242601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1629-5602-4B35-BCFD-F73788E593BA}"/>
              </a:ext>
            </a:extLst>
          </p:cNvPr>
          <p:cNvSpPr>
            <a:spLocks noGrp="1"/>
          </p:cNvSpPr>
          <p:nvPr>
            <p:ph type="title"/>
          </p:nvPr>
        </p:nvSpPr>
        <p:spPr/>
        <p:txBody>
          <a:bodyPr/>
          <a:lstStyle/>
          <a:p>
            <a:r>
              <a:rPr lang="en-US" dirty="0"/>
              <a:t>Convert the SPSS file to CSV</a:t>
            </a:r>
          </a:p>
        </p:txBody>
      </p:sp>
      <p:sp>
        <p:nvSpPr>
          <p:cNvPr id="4" name="Text Placeholder 3">
            <a:extLst>
              <a:ext uri="{FF2B5EF4-FFF2-40B4-BE49-F238E27FC236}">
                <a16:creationId xmlns:a16="http://schemas.microsoft.com/office/drawing/2014/main" id="{3EFEEEAE-AE36-4DE1-A6D4-E79E5542C8A8}"/>
              </a:ext>
            </a:extLst>
          </p:cNvPr>
          <p:cNvSpPr>
            <a:spLocks noGrp="1"/>
          </p:cNvSpPr>
          <p:nvPr>
            <p:ph type="body" sz="half" idx="2"/>
          </p:nvPr>
        </p:nvSpPr>
        <p:spPr/>
        <p:txBody>
          <a:bodyPr/>
          <a:lstStyle/>
          <a:p>
            <a:r>
              <a:rPr lang="en-US" dirty="0"/>
              <a:t>Launch PSPP</a:t>
            </a:r>
          </a:p>
          <a:p>
            <a:r>
              <a:rPr lang="en-US" dirty="0"/>
              <a:t>SAVE TRANSLATE  /OUTFILE=“c:/Path/to/out” /TYPE=CSV /FIELDNAMES /CELLS=LABELS</a:t>
            </a:r>
          </a:p>
          <a:p>
            <a:endParaRPr lang="en-US" dirty="0"/>
          </a:p>
          <a:p>
            <a:r>
              <a:rPr lang="en-US" u="sng" dirty="0"/>
              <a:t>Options:</a:t>
            </a:r>
          </a:p>
          <a:p>
            <a:r>
              <a:rPr lang="en-US" dirty="0"/>
              <a:t> /OUTFILE </a:t>
            </a:r>
            <a:r>
              <a:rPr lang="en-US" dirty="0">
                <a:sym typeface="Wingdings" panose="05000000000000000000" pitchFamily="2" charset="2"/>
              </a:rPr>
              <a:t></a:t>
            </a:r>
            <a:r>
              <a:rPr lang="en-US" dirty="0"/>
              <a:t> Output file name</a:t>
            </a:r>
          </a:p>
          <a:p>
            <a:r>
              <a:rPr lang="en-US" dirty="0"/>
              <a:t> /TYPE=CSV </a:t>
            </a:r>
            <a:r>
              <a:rPr lang="en-US" dirty="0">
                <a:sym typeface="Wingdings" panose="05000000000000000000" pitchFamily="2" charset="2"/>
              </a:rPr>
              <a:t></a:t>
            </a:r>
            <a:r>
              <a:rPr lang="en-US" dirty="0"/>
              <a:t> Save as CSV</a:t>
            </a:r>
          </a:p>
          <a:p>
            <a:r>
              <a:rPr lang="en-US" dirty="0"/>
              <a:t> /FIELDNAMES </a:t>
            </a:r>
            <a:r>
              <a:rPr lang="en-US" dirty="0">
                <a:sym typeface="Wingdings" panose="05000000000000000000" pitchFamily="2" charset="2"/>
              </a:rPr>
              <a:t> Output header line</a:t>
            </a:r>
            <a:endParaRPr lang="en-US" dirty="0"/>
          </a:p>
          <a:p>
            <a:r>
              <a:rPr lang="en-US" dirty="0"/>
              <a:t> /CELLS=LABELS </a:t>
            </a:r>
            <a:r>
              <a:rPr lang="en-US" dirty="0">
                <a:sym typeface="Wingdings" panose="05000000000000000000" pitchFamily="2" charset="2"/>
              </a:rPr>
              <a:t> Output “word values”</a:t>
            </a:r>
            <a:endParaRPr lang="en-US" dirty="0"/>
          </a:p>
          <a:p>
            <a:endParaRPr lang="en-US" dirty="0"/>
          </a:p>
        </p:txBody>
      </p:sp>
      <p:pic>
        <p:nvPicPr>
          <p:cNvPr id="5" name="Content Placeholder 4">
            <a:extLst>
              <a:ext uri="{FF2B5EF4-FFF2-40B4-BE49-F238E27FC236}">
                <a16:creationId xmlns:a16="http://schemas.microsoft.com/office/drawing/2014/main" id="{C4CE22DE-6287-40C5-9E26-82B60EBDE496}"/>
              </a:ext>
            </a:extLst>
          </p:cNvPr>
          <p:cNvPicPr>
            <a:picLocks noGrp="1"/>
          </p:cNvPicPr>
          <p:nvPr>
            <p:ph idx="1"/>
          </p:nvPr>
        </p:nvPicPr>
        <p:blipFill>
          <a:blip r:embed="rId2"/>
          <a:stretch>
            <a:fillRect/>
          </a:stretch>
        </p:blipFill>
        <p:spPr>
          <a:xfrm>
            <a:off x="5183188" y="1881187"/>
            <a:ext cx="6172200" cy="3086100"/>
          </a:xfrm>
          <a:prstGeom prst="rect">
            <a:avLst/>
          </a:prstGeom>
        </p:spPr>
      </p:pic>
    </p:spTree>
    <p:extLst>
      <p:ext uri="{BB962C8B-B14F-4D97-AF65-F5344CB8AC3E}">
        <p14:creationId xmlns:p14="http://schemas.microsoft.com/office/powerpoint/2010/main" val="235986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8328-86BB-4AA7-9345-0A69FAF0B71F}"/>
              </a:ext>
            </a:extLst>
          </p:cNvPr>
          <p:cNvSpPr>
            <a:spLocks noGrp="1"/>
          </p:cNvSpPr>
          <p:nvPr>
            <p:ph type="title"/>
          </p:nvPr>
        </p:nvSpPr>
        <p:spPr>
          <a:xfrm>
            <a:off x="839788" y="457200"/>
            <a:ext cx="3932237" cy="1600200"/>
          </a:xfrm>
        </p:spPr>
        <p:txBody>
          <a:bodyPr/>
          <a:lstStyle/>
          <a:p>
            <a:r>
              <a:rPr lang="en-US" dirty="0"/>
              <a:t>Explore the Data with </a:t>
            </a:r>
            <a:r>
              <a:rPr lang="en-US" dirty="0" err="1"/>
              <a:t>NotePad</a:t>
            </a:r>
            <a:r>
              <a:rPr lang="en-US" dirty="0"/>
              <a:t>++</a:t>
            </a:r>
          </a:p>
        </p:txBody>
      </p:sp>
      <p:sp>
        <p:nvSpPr>
          <p:cNvPr id="4" name="Text Placeholder 3">
            <a:extLst>
              <a:ext uri="{FF2B5EF4-FFF2-40B4-BE49-F238E27FC236}">
                <a16:creationId xmlns:a16="http://schemas.microsoft.com/office/drawing/2014/main" id="{9E93BDCD-8E35-4EDA-9340-256827D035F7}"/>
              </a:ext>
            </a:extLst>
          </p:cNvPr>
          <p:cNvSpPr>
            <a:spLocks noGrp="1"/>
          </p:cNvSpPr>
          <p:nvPr>
            <p:ph type="body" sz="half" idx="2"/>
          </p:nvPr>
        </p:nvSpPr>
        <p:spPr/>
        <p:txBody>
          <a:bodyPr>
            <a:normAutofit/>
          </a:bodyPr>
          <a:lstStyle/>
          <a:p>
            <a:r>
              <a:rPr lang="en-US" dirty="0"/>
              <a:t>NEVER USE EXCEL AND EXPECT</a:t>
            </a:r>
            <a:br>
              <a:rPr lang="en-US" dirty="0"/>
            </a:br>
            <a:r>
              <a:rPr lang="en-US" dirty="0"/>
              <a:t>GOOD RESULTS. NEVER SAVE A </a:t>
            </a:r>
            <a:br>
              <a:rPr lang="en-US" dirty="0"/>
            </a:br>
            <a:r>
              <a:rPr lang="en-US" dirty="0"/>
              <a:t>CSV FILE AFTER OPENING IT IN </a:t>
            </a:r>
            <a:br>
              <a:rPr lang="en-US" dirty="0"/>
            </a:br>
            <a:r>
              <a:rPr lang="en-US" dirty="0"/>
              <a:t>EXCEL!</a:t>
            </a:r>
          </a:p>
          <a:p>
            <a:pPr marL="342900" indent="-342900">
              <a:buFont typeface="+mj-lt"/>
              <a:buAutoNum type="arabicPeriod"/>
            </a:pPr>
            <a:r>
              <a:rPr lang="en-US" dirty="0"/>
              <a:t>Header line with field names</a:t>
            </a:r>
          </a:p>
          <a:p>
            <a:pPr marL="342900" indent="-342900">
              <a:buFont typeface="+mj-lt"/>
              <a:buAutoNum type="arabicPeriod"/>
            </a:pPr>
            <a:r>
              <a:rPr lang="en-US" dirty="0"/>
              <a:t>Some data is quote-enclosed</a:t>
            </a:r>
          </a:p>
          <a:p>
            <a:pPr marL="342900" indent="-342900">
              <a:buFont typeface="+mj-lt"/>
              <a:buAutoNum type="arabicPeriod"/>
            </a:pPr>
            <a:r>
              <a:rPr lang="en-US" dirty="0"/>
              <a:t>Values are output, not just </a:t>
            </a:r>
            <a:r>
              <a:rPr lang="en-US" dirty="0" err="1"/>
              <a:t>numerics</a:t>
            </a:r>
            <a:endParaRPr lang="en-US" dirty="0"/>
          </a:p>
          <a:p>
            <a:pPr marL="342900" indent="-342900">
              <a:buFont typeface="+mj-lt"/>
              <a:buAutoNum type="arabicPeriod"/>
            </a:pPr>
            <a:r>
              <a:rPr lang="en-US" dirty="0"/>
              <a:t>Empty fields are represented</a:t>
            </a:r>
          </a:p>
          <a:p>
            <a:pPr marL="342900" indent="-342900">
              <a:buFont typeface="+mj-lt"/>
              <a:buAutoNum type="arabicPeriod"/>
            </a:pPr>
            <a:r>
              <a:rPr lang="en-US" dirty="0"/>
              <a:t>Most importantly: 1,664,708 lines</a:t>
            </a:r>
          </a:p>
          <a:p>
            <a:pPr marL="800100" lvl="1" indent="-342900">
              <a:buFont typeface="+mj-lt"/>
              <a:buAutoNum type="arabicPeriod"/>
            </a:pPr>
            <a:r>
              <a:rPr lang="en-US" dirty="0"/>
              <a:t>Header line</a:t>
            </a:r>
          </a:p>
          <a:p>
            <a:pPr marL="800100" lvl="1" indent="-342900">
              <a:buFont typeface="+mj-lt"/>
              <a:buAutoNum type="arabicPeriod"/>
            </a:pPr>
            <a:r>
              <a:rPr lang="en-US" dirty="0"/>
              <a:t>Blank last line</a:t>
            </a:r>
          </a:p>
          <a:p>
            <a:pPr marL="800100" lvl="1" indent="-342900">
              <a:buFont typeface="+mj-lt"/>
              <a:buAutoNum type="arabicPeriod"/>
            </a:pPr>
            <a:r>
              <a:rPr lang="en-US" dirty="0">
                <a:sym typeface="Wingdings" panose="05000000000000000000" pitchFamily="2" charset="2"/>
              </a:rPr>
              <a:t> 1,664,706 data rows</a:t>
            </a:r>
            <a:endParaRPr lang="en-US" dirty="0"/>
          </a:p>
        </p:txBody>
      </p:sp>
      <p:pic>
        <p:nvPicPr>
          <p:cNvPr id="5" name="Content Placeholder 4">
            <a:extLst>
              <a:ext uri="{FF2B5EF4-FFF2-40B4-BE49-F238E27FC236}">
                <a16:creationId xmlns:a16="http://schemas.microsoft.com/office/drawing/2014/main" id="{DA741FAD-CAF5-4E15-AE77-BD66E910DE2B}"/>
              </a:ext>
            </a:extLst>
          </p:cNvPr>
          <p:cNvPicPr>
            <a:picLocks noGrp="1"/>
          </p:cNvPicPr>
          <p:nvPr>
            <p:ph idx="1"/>
          </p:nvPr>
        </p:nvPicPr>
        <p:blipFill>
          <a:blip r:embed="rId2"/>
          <a:stretch>
            <a:fillRect/>
          </a:stretch>
        </p:blipFill>
        <p:spPr>
          <a:xfrm>
            <a:off x="5183188" y="1605597"/>
            <a:ext cx="6172200" cy="3637280"/>
          </a:xfrm>
          <a:prstGeom prst="rect">
            <a:avLst/>
          </a:prstGeom>
        </p:spPr>
      </p:pic>
      <p:pic>
        <p:nvPicPr>
          <p:cNvPr id="8" name="ExcelButton">
            <a:extLst>
              <a:ext uri="{FF2B5EF4-FFF2-40B4-BE49-F238E27FC236}">
                <a16:creationId xmlns:a16="http://schemas.microsoft.com/office/drawing/2014/main" id="{12931116-61E4-475F-BC61-63DDCDDBFC92}"/>
              </a:ext>
            </a:extLst>
          </p:cNvPr>
          <p:cNvPicPr>
            <a:picLocks noChangeAspect="1"/>
          </p:cNvPicPr>
          <p:nvPr/>
        </p:nvPicPr>
        <p:blipFill>
          <a:blip r:embed="rId3"/>
          <a:stretch>
            <a:fillRect/>
          </a:stretch>
        </p:blipFill>
        <p:spPr>
          <a:xfrm>
            <a:off x="3819525" y="2175934"/>
            <a:ext cx="952500" cy="590550"/>
          </a:xfrm>
          <a:prstGeom prst="rect">
            <a:avLst/>
          </a:prstGeom>
        </p:spPr>
      </p:pic>
      <p:pic>
        <p:nvPicPr>
          <p:cNvPr id="12" name="ExcelImage">
            <a:extLst>
              <a:ext uri="{FF2B5EF4-FFF2-40B4-BE49-F238E27FC236}">
                <a16:creationId xmlns:a16="http://schemas.microsoft.com/office/drawing/2014/main" id="{9EEB77A0-A123-41B3-BACD-0E0D7EB6B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862"/>
            <a:ext cx="12192000" cy="6772275"/>
          </a:xfrm>
          <a:prstGeom prst="rect">
            <a:avLst/>
          </a:prstGeom>
        </p:spPr>
      </p:pic>
    </p:spTree>
    <p:extLst>
      <p:ext uri="{BB962C8B-B14F-4D97-AF65-F5344CB8AC3E}">
        <p14:creationId xmlns:p14="http://schemas.microsoft.com/office/powerpoint/2010/main" val="2943543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nextCondLst>
                <p:cond evt="onClick" delay="0">
                  <p:tgtEl>
                    <p:spTgt spid="8"/>
                  </p:tgtEl>
                </p:cond>
              </p:nextCondLst>
            </p:seq>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A528-D9B5-4DFF-9C75-6B5BFE59FF06}"/>
              </a:ext>
            </a:extLst>
          </p:cNvPr>
          <p:cNvSpPr>
            <a:spLocks noGrp="1"/>
          </p:cNvSpPr>
          <p:nvPr>
            <p:ph type="title"/>
          </p:nvPr>
        </p:nvSpPr>
        <p:spPr/>
        <p:txBody>
          <a:bodyPr/>
          <a:lstStyle/>
          <a:p>
            <a:r>
              <a:rPr lang="en-US" dirty="0"/>
              <a:t>Use Excel to generate Create Table command</a:t>
            </a:r>
          </a:p>
        </p:txBody>
      </p:sp>
      <p:sp>
        <p:nvSpPr>
          <p:cNvPr id="4" name="Text Placeholder 3">
            <a:extLst>
              <a:ext uri="{FF2B5EF4-FFF2-40B4-BE49-F238E27FC236}">
                <a16:creationId xmlns:a16="http://schemas.microsoft.com/office/drawing/2014/main" id="{3383797E-981E-4FA3-AD97-854A2C7DD856}"/>
              </a:ext>
            </a:extLst>
          </p:cNvPr>
          <p:cNvSpPr>
            <a:spLocks noGrp="1"/>
          </p:cNvSpPr>
          <p:nvPr>
            <p:ph type="body" sz="half" idx="2"/>
          </p:nvPr>
        </p:nvSpPr>
        <p:spPr/>
        <p:txBody>
          <a:bodyPr/>
          <a:lstStyle/>
          <a:p>
            <a:pPr marL="342900" indent="-342900">
              <a:buFont typeface="+mj-lt"/>
              <a:buAutoNum type="arabicPeriod"/>
            </a:pPr>
            <a:r>
              <a:rPr lang="en-US" dirty="0"/>
              <a:t>Copy Field Names from first line of file</a:t>
            </a:r>
          </a:p>
          <a:p>
            <a:pPr marL="342900" indent="-342900">
              <a:buFont typeface="+mj-lt"/>
              <a:buAutoNum type="arabicPeriod"/>
            </a:pPr>
            <a:r>
              <a:rPr lang="en-US" dirty="0"/>
              <a:t>Paste-transpose into rows</a:t>
            </a:r>
          </a:p>
          <a:p>
            <a:pPr marL="342900" indent="-342900">
              <a:buFont typeface="+mj-lt"/>
              <a:buAutoNum type="arabicPeriod"/>
            </a:pPr>
            <a:r>
              <a:rPr lang="en-US" dirty="0"/>
              <a:t>Use CONCAT() function to generate a Create Table SQL Statement</a:t>
            </a:r>
          </a:p>
          <a:p>
            <a:pPr marL="342900" indent="-342900">
              <a:buFont typeface="+mj-lt"/>
              <a:buAutoNum type="arabicPeriod"/>
            </a:pPr>
            <a:r>
              <a:rPr lang="en-US" dirty="0"/>
              <a:t>Fix the invalid fields names along the way. </a:t>
            </a:r>
            <a:r>
              <a:rPr lang="en-US" dirty="0" err="1"/>
              <a:t>Eg</a:t>
            </a:r>
            <a:r>
              <a:rPr lang="en-US" dirty="0"/>
              <a:t>, you can’t use the field name “order” in a table directly</a:t>
            </a:r>
          </a:p>
          <a:p>
            <a:pPr marL="342900" indent="-342900">
              <a:buFont typeface="+mj-lt"/>
              <a:buAutoNum type="arabicPeriod"/>
            </a:pPr>
            <a:r>
              <a:rPr lang="en-US" dirty="0"/>
              <a:t>Plug this into both Visual Studio Database Project and “Publish” it to your database, or just run the SQL in SQL Server Management Studio</a:t>
            </a:r>
          </a:p>
        </p:txBody>
      </p:sp>
      <p:pic>
        <p:nvPicPr>
          <p:cNvPr id="5" name="Content Placeholder 4">
            <a:extLst>
              <a:ext uri="{FF2B5EF4-FFF2-40B4-BE49-F238E27FC236}">
                <a16:creationId xmlns:a16="http://schemas.microsoft.com/office/drawing/2014/main" id="{95D45C6A-FC0B-4574-A6E7-0F9A3E41B2FD}"/>
              </a:ext>
            </a:extLst>
          </p:cNvPr>
          <p:cNvPicPr>
            <a:picLocks noGrp="1"/>
          </p:cNvPicPr>
          <p:nvPr>
            <p:ph idx="1"/>
          </p:nvPr>
        </p:nvPicPr>
        <p:blipFill>
          <a:blip r:embed="rId2"/>
          <a:stretch>
            <a:fillRect/>
          </a:stretch>
        </p:blipFill>
        <p:spPr>
          <a:xfrm>
            <a:off x="5183188" y="1820188"/>
            <a:ext cx="6172200" cy="3208098"/>
          </a:xfrm>
          <a:prstGeom prst="rect">
            <a:avLst/>
          </a:prstGeom>
        </p:spPr>
      </p:pic>
    </p:spTree>
    <p:extLst>
      <p:ext uri="{BB962C8B-B14F-4D97-AF65-F5344CB8AC3E}">
        <p14:creationId xmlns:p14="http://schemas.microsoft.com/office/powerpoint/2010/main" val="150392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6CC8-70CF-4157-B738-C3FC8D2B9637}"/>
              </a:ext>
            </a:extLst>
          </p:cNvPr>
          <p:cNvSpPr>
            <a:spLocks noGrp="1"/>
          </p:cNvSpPr>
          <p:nvPr>
            <p:ph type="title"/>
          </p:nvPr>
        </p:nvSpPr>
        <p:spPr/>
        <p:txBody>
          <a:bodyPr>
            <a:normAutofit/>
          </a:bodyPr>
          <a:lstStyle/>
          <a:p>
            <a:r>
              <a:rPr lang="en-US" dirty="0"/>
              <a:t>Visual Studio SSIS project package:</a:t>
            </a:r>
            <a:br>
              <a:rPr lang="en-US" dirty="0"/>
            </a:br>
            <a:r>
              <a:rPr lang="en-US" dirty="0"/>
              <a:t>load raw data</a:t>
            </a:r>
          </a:p>
        </p:txBody>
      </p:sp>
      <p:sp>
        <p:nvSpPr>
          <p:cNvPr id="4" name="Text Placeholder 3">
            <a:extLst>
              <a:ext uri="{FF2B5EF4-FFF2-40B4-BE49-F238E27FC236}">
                <a16:creationId xmlns:a16="http://schemas.microsoft.com/office/drawing/2014/main" id="{29EE4143-7387-487F-B171-634230949375}"/>
              </a:ext>
            </a:extLst>
          </p:cNvPr>
          <p:cNvSpPr>
            <a:spLocks noGrp="1"/>
          </p:cNvSpPr>
          <p:nvPr>
            <p:ph type="body" sz="half" idx="2"/>
          </p:nvPr>
        </p:nvSpPr>
        <p:spPr/>
        <p:txBody>
          <a:bodyPr>
            <a:normAutofit/>
          </a:bodyPr>
          <a:lstStyle/>
          <a:p>
            <a:r>
              <a:rPr lang="en-US" dirty="0"/>
              <a:t>Our goal is to get the CSV file loaded into SQL server for manipulation and visualizations</a:t>
            </a:r>
          </a:p>
          <a:p>
            <a:pPr marL="285750" indent="-285750">
              <a:buFont typeface="Arial" panose="020B0604020202020204" pitchFamily="34" charset="0"/>
              <a:buChar char="•"/>
            </a:pPr>
            <a:r>
              <a:rPr lang="en-US" dirty="0"/>
              <a:t>Control Flow Tasks create “ordered” actions – or in simple terms, programs</a:t>
            </a:r>
          </a:p>
          <a:p>
            <a:pPr marL="742950" lvl="1" indent="-285750">
              <a:buFont typeface="Arial" panose="020B0604020202020204" pitchFamily="34" charset="0"/>
              <a:buChar char="•"/>
            </a:pPr>
            <a:r>
              <a:rPr lang="en-US" dirty="0"/>
              <a:t>Truncate the table</a:t>
            </a:r>
          </a:p>
          <a:p>
            <a:pPr marL="742950" lvl="1" indent="-285750">
              <a:buFont typeface="Arial" panose="020B0604020202020204" pitchFamily="34" charset="0"/>
              <a:buChar char="•"/>
            </a:pPr>
            <a:r>
              <a:rPr lang="en-US" dirty="0"/>
              <a:t>Load CSV into SQL table</a:t>
            </a:r>
          </a:p>
          <a:p>
            <a:pPr marL="285750" indent="-285750">
              <a:buFont typeface="Arial" panose="020B0604020202020204" pitchFamily="34" charset="0"/>
              <a:buChar char="•"/>
            </a:pPr>
            <a:r>
              <a:rPr lang="en-US" dirty="0"/>
              <a:t>Data Flow Tasks move data from one location to another</a:t>
            </a:r>
          </a:p>
          <a:p>
            <a:pPr marL="742950" lvl="1" indent="-285750">
              <a:buFont typeface="Arial" panose="020B0604020202020204" pitchFamily="34" charset="0"/>
              <a:buChar char="•"/>
            </a:pPr>
            <a:r>
              <a:rPr lang="en-US" dirty="0"/>
              <a:t>Read from a Source (CSV File)</a:t>
            </a:r>
          </a:p>
          <a:p>
            <a:pPr marL="742950" lvl="1" indent="-285750">
              <a:buFont typeface="Arial" panose="020B0604020202020204" pitchFamily="34" charset="0"/>
              <a:buChar char="•"/>
            </a:pPr>
            <a:r>
              <a:rPr lang="en-US" dirty="0"/>
              <a:t>Write To a Destination</a:t>
            </a:r>
          </a:p>
          <a:p>
            <a:pPr marL="742950" lvl="1" indent="-285750">
              <a:buFont typeface="Arial" panose="020B0604020202020204" pitchFamily="34" charset="0"/>
              <a:buChar char="•"/>
            </a:pPr>
            <a:r>
              <a:rPr lang="en-US" dirty="0"/>
              <a:t>Map columns data in </a:t>
            </a:r>
            <a:r>
              <a:rPr lang="en-US" dirty="0">
                <a:sym typeface="Wingdings" panose="05000000000000000000" pitchFamily="2" charset="2"/>
              </a:rPr>
              <a:t> data out</a:t>
            </a:r>
            <a:endParaRPr lang="en-US" dirty="0"/>
          </a:p>
          <a:p>
            <a:pPr marL="285750" indent="-285750">
              <a:buFont typeface="Arial" panose="020B0604020202020204" pitchFamily="34" charset="0"/>
              <a:buChar char="•"/>
            </a:pPr>
            <a:r>
              <a:rPr lang="en-US" dirty="0"/>
              <a:t>Execute the Package to truncate and load the data into the SQL Server table</a:t>
            </a:r>
          </a:p>
          <a:p>
            <a:pPr marL="742950" lvl="1" indent="-285750">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F44B8D6B-56E2-475E-BF47-994CC0CFAC53}"/>
              </a:ext>
            </a:extLst>
          </p:cNvPr>
          <p:cNvPicPr>
            <a:picLocks noGrp="1"/>
          </p:cNvPicPr>
          <p:nvPr>
            <p:ph idx="1"/>
          </p:nvPr>
        </p:nvPicPr>
        <p:blipFill>
          <a:blip r:embed="rId2"/>
          <a:stretch>
            <a:fillRect/>
          </a:stretch>
        </p:blipFill>
        <p:spPr>
          <a:xfrm>
            <a:off x="5183188" y="1779522"/>
            <a:ext cx="6172200" cy="3289430"/>
          </a:xfrm>
          <a:prstGeom prst="rect">
            <a:avLst/>
          </a:prstGeom>
        </p:spPr>
      </p:pic>
    </p:spTree>
    <p:extLst>
      <p:ext uri="{BB962C8B-B14F-4D97-AF65-F5344CB8AC3E}">
        <p14:creationId xmlns:p14="http://schemas.microsoft.com/office/powerpoint/2010/main" val="14379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5BFE6-4F5E-4994-9D6E-6662B81D23A1}"/>
              </a:ext>
            </a:extLst>
          </p:cNvPr>
          <p:cNvSpPr>
            <a:spLocks noGrp="1"/>
          </p:cNvSpPr>
          <p:nvPr>
            <p:ph type="title"/>
          </p:nvPr>
        </p:nvSpPr>
        <p:spPr/>
        <p:txBody>
          <a:bodyPr/>
          <a:lstStyle/>
          <a:p>
            <a:r>
              <a:rPr lang="en-US" dirty="0"/>
              <a:t>Visual Studio SSIS project package:</a:t>
            </a:r>
            <a:br>
              <a:rPr lang="en-US" dirty="0"/>
            </a:br>
            <a:r>
              <a:rPr lang="en-US" dirty="0"/>
              <a:t>clean raw data </a:t>
            </a:r>
          </a:p>
        </p:txBody>
      </p:sp>
      <p:sp>
        <p:nvSpPr>
          <p:cNvPr id="4" name="Text Placeholder 3">
            <a:extLst>
              <a:ext uri="{FF2B5EF4-FFF2-40B4-BE49-F238E27FC236}">
                <a16:creationId xmlns:a16="http://schemas.microsoft.com/office/drawing/2014/main" id="{541A42F4-B1E8-4B37-B312-9433D59EF191}"/>
              </a:ext>
            </a:extLst>
          </p:cNvPr>
          <p:cNvSpPr>
            <a:spLocks noGrp="1"/>
          </p:cNvSpPr>
          <p:nvPr>
            <p:ph type="body" sz="half" idx="2"/>
          </p:nvPr>
        </p:nvSpPr>
        <p:spPr/>
        <p:txBody>
          <a:bodyPr>
            <a:normAutofit fontScale="92500" lnSpcReduction="10000"/>
          </a:bodyPr>
          <a:lstStyle/>
          <a:p>
            <a:r>
              <a:rPr lang="en-US" dirty="0"/>
              <a:t>Our goal is to clean up the raw CSV data and convert the text file into native data types</a:t>
            </a:r>
          </a:p>
          <a:p>
            <a:pPr marL="342900" indent="-342900">
              <a:buFont typeface="Arial" panose="020B0604020202020204" pitchFamily="34" charset="0"/>
              <a:buChar char="•"/>
            </a:pPr>
            <a:r>
              <a:rPr lang="en-US" dirty="0"/>
              <a:t>Control Flow Tasks:</a:t>
            </a:r>
          </a:p>
          <a:p>
            <a:pPr marL="800100" lvl="1" indent="-342900">
              <a:buFont typeface="Arial" panose="020B0604020202020204" pitchFamily="34" charset="0"/>
              <a:buChar char="•"/>
            </a:pPr>
            <a:r>
              <a:rPr lang="en-US" dirty="0"/>
              <a:t>Truncate destination table</a:t>
            </a:r>
          </a:p>
          <a:p>
            <a:pPr marL="800100" lvl="1" indent="-342900">
              <a:buFont typeface="Arial" panose="020B0604020202020204" pitchFamily="34" charset="0"/>
              <a:buChar char="•"/>
            </a:pPr>
            <a:r>
              <a:rPr lang="en-US" dirty="0"/>
              <a:t>Truncate error table</a:t>
            </a:r>
          </a:p>
          <a:p>
            <a:pPr marL="800100" lvl="1" indent="-342900">
              <a:buFont typeface="Arial" panose="020B0604020202020204" pitchFamily="34" charset="0"/>
              <a:buChar char="•"/>
            </a:pPr>
            <a:r>
              <a:rPr lang="en-US" dirty="0"/>
              <a:t>Move cleaned data from raw to clean</a:t>
            </a:r>
          </a:p>
          <a:p>
            <a:pPr marL="342900" indent="-342900">
              <a:buFont typeface="Arial" panose="020B0604020202020204" pitchFamily="34" charset="0"/>
              <a:buChar char="•"/>
            </a:pPr>
            <a:r>
              <a:rPr lang="en-US" dirty="0"/>
              <a:t>Data Flow Task</a:t>
            </a:r>
          </a:p>
          <a:p>
            <a:pPr marL="800100" lvl="1" indent="-342900">
              <a:buFont typeface="Arial" panose="020B0604020202020204" pitchFamily="34" charset="0"/>
              <a:buChar char="•"/>
            </a:pPr>
            <a:r>
              <a:rPr lang="en-US" dirty="0"/>
              <a:t>Read data from source table</a:t>
            </a:r>
          </a:p>
          <a:p>
            <a:pPr marL="800100" lvl="1" indent="-342900">
              <a:buFont typeface="Arial" panose="020B0604020202020204" pitchFamily="34" charset="0"/>
              <a:buChar char="•"/>
            </a:pPr>
            <a:r>
              <a:rPr lang="en-US" dirty="0"/>
              <a:t>Run data conversion</a:t>
            </a:r>
          </a:p>
          <a:p>
            <a:pPr marL="800100" lvl="1" indent="-342900">
              <a:buFont typeface="Arial" panose="020B0604020202020204" pitchFamily="34" charset="0"/>
              <a:buChar char="•"/>
            </a:pPr>
            <a:r>
              <a:rPr lang="en-US" dirty="0"/>
              <a:t>Send error rows into error table</a:t>
            </a:r>
          </a:p>
          <a:p>
            <a:pPr marL="800100" lvl="1" indent="-342900">
              <a:buFont typeface="Arial" panose="020B0604020202020204" pitchFamily="34" charset="0"/>
              <a:buChar char="•"/>
            </a:pPr>
            <a:r>
              <a:rPr lang="en-US" dirty="0"/>
              <a:t>Send valid rows into clean data table</a:t>
            </a:r>
          </a:p>
          <a:p>
            <a:pPr marL="342900" indent="-342900">
              <a:buFont typeface="Arial" panose="020B0604020202020204" pitchFamily="34" charset="0"/>
              <a:buChar char="•"/>
            </a:pPr>
            <a:r>
              <a:rPr lang="en-US" dirty="0"/>
              <a:t>TIP: Ignore numeric conversion errors since some values will be null</a:t>
            </a:r>
          </a:p>
          <a:p>
            <a:pPr marL="342900" indent="-342900">
              <a:buFont typeface="Arial" panose="020B0604020202020204" pitchFamily="34" charset="0"/>
              <a:buChar char="•"/>
            </a:pPr>
            <a:r>
              <a:rPr lang="en-US" dirty="0"/>
              <a:t>Execute package to load clean data into final table</a:t>
            </a:r>
          </a:p>
          <a:p>
            <a:pPr marL="800100" lvl="1" indent="-342900">
              <a:buFont typeface="Arial" panose="020B0604020202020204" pitchFamily="34" charset="0"/>
              <a:buChar char="•"/>
            </a:pPr>
            <a:endParaRPr lang="en-US" dirty="0"/>
          </a:p>
          <a:p>
            <a:endParaRPr lang="en-US" dirty="0"/>
          </a:p>
        </p:txBody>
      </p:sp>
      <p:pic>
        <p:nvPicPr>
          <p:cNvPr id="5" name="Content Placeholder 4">
            <a:extLst>
              <a:ext uri="{FF2B5EF4-FFF2-40B4-BE49-F238E27FC236}">
                <a16:creationId xmlns:a16="http://schemas.microsoft.com/office/drawing/2014/main" id="{88E4C0CA-DC02-48D1-A241-B50659D8D70A}"/>
              </a:ext>
            </a:extLst>
          </p:cNvPr>
          <p:cNvPicPr>
            <a:picLocks noGrp="1"/>
          </p:cNvPicPr>
          <p:nvPr>
            <p:ph idx="1"/>
          </p:nvPr>
        </p:nvPicPr>
        <p:blipFill>
          <a:blip r:embed="rId2"/>
          <a:stretch>
            <a:fillRect/>
          </a:stretch>
        </p:blipFill>
        <p:spPr>
          <a:xfrm>
            <a:off x="4772025" y="862711"/>
            <a:ext cx="6172200" cy="3294253"/>
          </a:xfrm>
          <a:prstGeom prst="rect">
            <a:avLst/>
          </a:prstGeom>
        </p:spPr>
      </p:pic>
      <p:pic>
        <p:nvPicPr>
          <p:cNvPr id="7" name="Picture 6">
            <a:extLst>
              <a:ext uri="{FF2B5EF4-FFF2-40B4-BE49-F238E27FC236}">
                <a16:creationId xmlns:a16="http://schemas.microsoft.com/office/drawing/2014/main" id="{A7FF3A80-0585-4720-83C0-18374D76F729}"/>
              </a:ext>
            </a:extLst>
          </p:cNvPr>
          <p:cNvPicPr/>
          <p:nvPr/>
        </p:nvPicPr>
        <p:blipFill>
          <a:blip r:embed="rId3"/>
          <a:stretch>
            <a:fillRect/>
          </a:stretch>
        </p:blipFill>
        <p:spPr>
          <a:xfrm>
            <a:off x="5732462" y="2810193"/>
            <a:ext cx="5943600" cy="3058795"/>
          </a:xfrm>
          <a:prstGeom prst="rect">
            <a:avLst/>
          </a:prstGeom>
        </p:spPr>
      </p:pic>
    </p:spTree>
    <p:extLst>
      <p:ext uri="{BB962C8B-B14F-4D97-AF65-F5344CB8AC3E}">
        <p14:creationId xmlns:p14="http://schemas.microsoft.com/office/powerpoint/2010/main" val="373238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C1713-818B-4499-905B-314FC605019E}"/>
              </a:ext>
            </a:extLst>
          </p:cNvPr>
          <p:cNvSpPr>
            <a:spLocks noGrp="1"/>
          </p:cNvSpPr>
          <p:nvPr>
            <p:ph type="title"/>
          </p:nvPr>
        </p:nvSpPr>
        <p:spPr/>
        <p:txBody>
          <a:bodyPr/>
          <a:lstStyle/>
          <a:p>
            <a:r>
              <a:rPr lang="en-US" dirty="0"/>
              <a:t>Create Visualizations</a:t>
            </a:r>
          </a:p>
        </p:txBody>
      </p:sp>
      <p:sp>
        <p:nvSpPr>
          <p:cNvPr id="3" name="Text Placeholder 2">
            <a:extLst>
              <a:ext uri="{FF2B5EF4-FFF2-40B4-BE49-F238E27FC236}">
                <a16:creationId xmlns:a16="http://schemas.microsoft.com/office/drawing/2014/main" id="{6D90686C-B08D-4009-BC5E-054DA5A82FDE}"/>
              </a:ext>
            </a:extLst>
          </p:cNvPr>
          <p:cNvSpPr>
            <a:spLocks noGrp="1"/>
          </p:cNvSpPr>
          <p:nvPr>
            <p:ph type="body" sz="quarter" idx="12"/>
          </p:nvPr>
        </p:nvSpPr>
        <p:spPr/>
        <p:txBody>
          <a:bodyPr>
            <a:normAutofit lnSpcReduction="10000"/>
          </a:bodyPr>
          <a:lstStyle/>
          <a:p>
            <a:r>
              <a:rPr lang="en-US" dirty="0"/>
              <a:t>POWER BI</a:t>
            </a:r>
          </a:p>
        </p:txBody>
      </p:sp>
    </p:spTree>
    <p:extLst>
      <p:ext uri="{BB962C8B-B14F-4D97-AF65-F5344CB8AC3E}">
        <p14:creationId xmlns:p14="http://schemas.microsoft.com/office/powerpoint/2010/main" val="238154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9DF4-15D5-4E89-BFA8-EF3044EF82BF}"/>
              </a:ext>
            </a:extLst>
          </p:cNvPr>
          <p:cNvSpPr>
            <a:spLocks noGrp="1"/>
          </p:cNvSpPr>
          <p:nvPr>
            <p:ph type="title"/>
          </p:nvPr>
        </p:nvSpPr>
        <p:spPr/>
        <p:txBody>
          <a:bodyPr/>
          <a:lstStyle/>
          <a:p>
            <a:r>
              <a:rPr lang="en-US" dirty="0" err="1"/>
              <a:t>PowerBI</a:t>
            </a:r>
            <a:r>
              <a:rPr lang="en-US" dirty="0"/>
              <a:t>: Get data from SQL Server</a:t>
            </a:r>
          </a:p>
        </p:txBody>
      </p:sp>
      <p:sp>
        <p:nvSpPr>
          <p:cNvPr id="4" name="Text Placeholder 3">
            <a:extLst>
              <a:ext uri="{FF2B5EF4-FFF2-40B4-BE49-F238E27FC236}">
                <a16:creationId xmlns:a16="http://schemas.microsoft.com/office/drawing/2014/main" id="{5930C239-2F0D-4869-B14F-5C55A95F9311}"/>
              </a:ext>
            </a:extLst>
          </p:cNvPr>
          <p:cNvSpPr>
            <a:spLocks noGrp="1"/>
          </p:cNvSpPr>
          <p:nvPr>
            <p:ph type="body" sz="half" idx="2"/>
          </p:nvPr>
        </p:nvSpPr>
        <p:spPr/>
        <p:txBody>
          <a:bodyPr/>
          <a:lstStyle/>
          <a:p>
            <a:r>
              <a:rPr lang="en-US" dirty="0"/>
              <a:t>Goal is to load visualization data into </a:t>
            </a:r>
            <a:r>
              <a:rPr lang="en-US" dirty="0" err="1"/>
              <a:t>PowerBI</a:t>
            </a:r>
            <a:r>
              <a:rPr lang="en-US" dirty="0"/>
              <a:t> to build visualizations</a:t>
            </a:r>
          </a:p>
          <a:p>
            <a:pPr marL="285750" indent="-285750">
              <a:buFont typeface="Arial" panose="020B0604020202020204" pitchFamily="34" charset="0"/>
              <a:buChar char="•"/>
            </a:pPr>
            <a:r>
              <a:rPr lang="en-US" dirty="0"/>
              <a:t>Get Data from SQL server</a:t>
            </a:r>
          </a:p>
          <a:p>
            <a:pPr marL="285750" indent="-285750">
              <a:buFont typeface="Arial" panose="020B0604020202020204" pitchFamily="34" charset="0"/>
              <a:buChar char="•"/>
            </a:pPr>
            <a:r>
              <a:rPr lang="en-US" dirty="0"/>
              <a:t>Specify a query, only load completed surveys (where </a:t>
            </a:r>
            <a:r>
              <a:rPr lang="en-US" dirty="0" err="1"/>
              <a:t>session_status</a:t>
            </a:r>
            <a:r>
              <a:rPr lang="en-US" dirty="0"/>
              <a:t> = ‘C’)</a:t>
            </a:r>
          </a:p>
          <a:p>
            <a:pPr marL="285750" indent="-285750">
              <a:buFont typeface="Arial" panose="020B0604020202020204" pitchFamily="34" charset="0"/>
              <a:buChar char="•"/>
            </a:pPr>
            <a:r>
              <a:rPr lang="en-US" dirty="0"/>
              <a:t>Create visualizations</a:t>
            </a:r>
          </a:p>
          <a:p>
            <a:pPr marL="285750" indent="-285750">
              <a:buFont typeface="Arial" panose="020B0604020202020204" pitchFamily="34" charset="0"/>
              <a:buChar char="•"/>
            </a:pPr>
            <a:r>
              <a:rPr lang="en-US" dirty="0"/>
              <a:t>TIPS:</a:t>
            </a:r>
          </a:p>
          <a:p>
            <a:pPr marL="742950" lvl="1" indent="-285750">
              <a:buFont typeface="Arial" panose="020B0604020202020204" pitchFamily="34" charset="0"/>
              <a:buChar char="•"/>
            </a:pPr>
            <a:r>
              <a:rPr lang="en-US" dirty="0"/>
              <a:t>Use Direct Query instead of Import</a:t>
            </a:r>
          </a:p>
          <a:p>
            <a:pPr marL="742950" lvl="1" indent="-285750">
              <a:buFont typeface="Arial" panose="020B0604020202020204" pitchFamily="34" charset="0"/>
              <a:buChar char="•"/>
            </a:pPr>
            <a:r>
              <a:rPr lang="en-US" dirty="0"/>
              <a:t>If you need to modify data, use SQL</a:t>
            </a:r>
          </a:p>
          <a:p>
            <a:pPr marL="742950" lvl="1" indent="-285750">
              <a:buFont typeface="Arial" panose="020B0604020202020204" pitchFamily="34" charset="0"/>
              <a:buChar char="•"/>
            </a:pPr>
            <a:r>
              <a:rPr lang="en-US" dirty="0"/>
              <a:t>Create measures and hierarchies in </a:t>
            </a:r>
            <a:r>
              <a:rPr lang="en-US" dirty="0" err="1"/>
              <a:t>PowerBI</a:t>
            </a:r>
            <a:endParaRPr lang="en-US" dirty="0"/>
          </a:p>
          <a:p>
            <a:pPr marL="285750" indent="-285750">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F6284C66-99FB-4B78-8344-67408E70C373}"/>
              </a:ext>
            </a:extLst>
          </p:cNvPr>
          <p:cNvPicPr>
            <a:picLocks noGrp="1"/>
          </p:cNvPicPr>
          <p:nvPr>
            <p:ph idx="1"/>
          </p:nvPr>
        </p:nvPicPr>
        <p:blipFill>
          <a:blip r:embed="rId2"/>
          <a:stretch>
            <a:fillRect/>
          </a:stretch>
        </p:blipFill>
        <p:spPr>
          <a:xfrm>
            <a:off x="5183188" y="1777263"/>
            <a:ext cx="6172200" cy="3293948"/>
          </a:xfrm>
          <a:prstGeom prst="rect">
            <a:avLst/>
          </a:prstGeom>
        </p:spPr>
      </p:pic>
    </p:spTree>
    <p:extLst>
      <p:ext uri="{BB962C8B-B14F-4D97-AF65-F5344CB8AC3E}">
        <p14:creationId xmlns:p14="http://schemas.microsoft.com/office/powerpoint/2010/main" val="16886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0376" y="1904436"/>
            <a:ext cx="10903424" cy="1043485"/>
          </a:xfrm>
        </p:spPr>
        <p:txBody>
          <a:bodyPr>
            <a:noAutofit/>
          </a:bodyPr>
          <a:lstStyle/>
          <a:p>
            <a:r>
              <a:rPr lang="en-US" sz="4800" dirty="0"/>
              <a:t>Creating a </a:t>
            </a:r>
            <a:r>
              <a:rPr lang="en-US" sz="4800" i="1" dirty="0"/>
              <a:t>Data Informed</a:t>
            </a:r>
            <a:r>
              <a:rPr lang="en-US" sz="4800" dirty="0"/>
              <a:t> Culture</a:t>
            </a:r>
          </a:p>
        </p:txBody>
      </p:sp>
    </p:spTree>
    <p:extLst>
      <p:ext uri="{BB962C8B-B14F-4D97-AF65-F5344CB8AC3E}">
        <p14:creationId xmlns:p14="http://schemas.microsoft.com/office/powerpoint/2010/main" val="2693021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778B9-ACC6-4658-8214-C33363FB8247}"/>
              </a:ext>
            </a:extLst>
          </p:cNvPr>
          <p:cNvSpPr>
            <a:spLocks noGrp="1"/>
          </p:cNvSpPr>
          <p:nvPr>
            <p:ph type="title"/>
          </p:nvPr>
        </p:nvSpPr>
        <p:spPr/>
        <p:txBody>
          <a:bodyPr/>
          <a:lstStyle/>
          <a:p>
            <a:r>
              <a:rPr lang="en-US" dirty="0"/>
              <a:t>Sample Visualizations – Live </a:t>
            </a:r>
            <a:r>
              <a:rPr lang="en-US" dirty="0" err="1"/>
              <a:t>PowerBI</a:t>
            </a:r>
            <a:endParaRPr lang="en-US" dirty="0"/>
          </a:p>
        </p:txBody>
      </p:sp>
      <p:sp>
        <p:nvSpPr>
          <p:cNvPr id="3" name="Text Placeholder 2">
            <a:extLst>
              <a:ext uri="{FF2B5EF4-FFF2-40B4-BE49-F238E27FC236}">
                <a16:creationId xmlns:a16="http://schemas.microsoft.com/office/drawing/2014/main" id="{6CABD739-C043-4A36-AE11-2D25149AD59B}"/>
              </a:ext>
            </a:extLst>
          </p:cNvPr>
          <p:cNvSpPr>
            <a:spLocks noGrp="1"/>
          </p:cNvSpPr>
          <p:nvPr>
            <p:ph type="body" idx="1"/>
          </p:nvPr>
        </p:nvSpPr>
        <p:spPr/>
        <p:txBody>
          <a:bodyPr/>
          <a:lstStyle/>
          <a:p>
            <a:r>
              <a:rPr lang="en-US" dirty="0"/>
              <a:t>Quick Demographics:</a:t>
            </a:r>
          </a:p>
        </p:txBody>
      </p:sp>
      <p:pic>
        <p:nvPicPr>
          <p:cNvPr id="7" name="Content Placeholder 6">
            <a:extLst>
              <a:ext uri="{FF2B5EF4-FFF2-40B4-BE49-F238E27FC236}">
                <a16:creationId xmlns:a16="http://schemas.microsoft.com/office/drawing/2014/main" id="{4C13556F-413A-456B-826C-71B60FCA7C22}"/>
              </a:ext>
            </a:extLst>
          </p:cNvPr>
          <p:cNvPicPr>
            <a:picLocks noGrp="1" noChangeAspect="1"/>
          </p:cNvPicPr>
          <p:nvPr>
            <p:ph sz="half" idx="2"/>
          </p:nvPr>
        </p:nvPicPr>
        <p:blipFill>
          <a:blip r:embed="rId2"/>
          <a:stretch>
            <a:fillRect/>
          </a:stretch>
        </p:blipFill>
        <p:spPr>
          <a:xfrm>
            <a:off x="839788" y="2889017"/>
            <a:ext cx="5157787" cy="2916703"/>
          </a:xfrm>
          <a:prstGeom prst="rect">
            <a:avLst/>
          </a:prstGeom>
        </p:spPr>
      </p:pic>
      <p:sp>
        <p:nvSpPr>
          <p:cNvPr id="5" name="Text Placeholder 4">
            <a:extLst>
              <a:ext uri="{FF2B5EF4-FFF2-40B4-BE49-F238E27FC236}">
                <a16:creationId xmlns:a16="http://schemas.microsoft.com/office/drawing/2014/main" id="{4860D276-F245-4669-B206-5578E11ECB0D}"/>
              </a:ext>
            </a:extLst>
          </p:cNvPr>
          <p:cNvSpPr>
            <a:spLocks noGrp="1"/>
          </p:cNvSpPr>
          <p:nvPr>
            <p:ph type="body" sz="quarter" idx="3"/>
          </p:nvPr>
        </p:nvSpPr>
        <p:spPr/>
        <p:txBody>
          <a:bodyPr/>
          <a:lstStyle/>
          <a:p>
            <a:r>
              <a:rPr lang="en-US" dirty="0"/>
              <a:t>Bias by State:</a:t>
            </a:r>
          </a:p>
        </p:txBody>
      </p:sp>
      <p:pic>
        <p:nvPicPr>
          <p:cNvPr id="8" name="Content Placeholder 7">
            <a:extLst>
              <a:ext uri="{FF2B5EF4-FFF2-40B4-BE49-F238E27FC236}">
                <a16:creationId xmlns:a16="http://schemas.microsoft.com/office/drawing/2014/main" id="{771A6BA7-C77C-4E3C-9112-80F2CB39C5B8}"/>
              </a:ext>
            </a:extLst>
          </p:cNvPr>
          <p:cNvPicPr>
            <a:picLocks noGrp="1" noChangeAspect="1"/>
          </p:cNvPicPr>
          <p:nvPr>
            <p:ph sz="quarter" idx="4"/>
          </p:nvPr>
        </p:nvPicPr>
        <p:blipFill>
          <a:blip r:embed="rId3"/>
          <a:stretch>
            <a:fillRect/>
          </a:stretch>
        </p:blipFill>
        <p:spPr>
          <a:xfrm>
            <a:off x="6172200" y="2884595"/>
            <a:ext cx="5183188" cy="2925548"/>
          </a:xfrm>
          <a:prstGeom prst="rect">
            <a:avLst/>
          </a:prstGeom>
        </p:spPr>
      </p:pic>
    </p:spTree>
    <p:extLst>
      <p:ext uri="{BB962C8B-B14F-4D97-AF65-F5344CB8AC3E}">
        <p14:creationId xmlns:p14="http://schemas.microsoft.com/office/powerpoint/2010/main" val="353952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275962"/>
            <a:ext cx="4852988" cy="785189"/>
          </a:xfrm>
        </p:spPr>
        <p:txBody>
          <a:bodyPr/>
          <a:lstStyle/>
          <a:p>
            <a:r>
              <a:rPr lang="en-US" b="1" u="sng" dirty="0"/>
              <a:t>Jamie Harrell, MBA</a:t>
            </a:r>
          </a:p>
        </p:txBody>
      </p:sp>
      <p:pic>
        <p:nvPicPr>
          <p:cNvPr id="5" name="Picture Placeholder 4"/>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p:blipFill>
        <p:spPr>
          <a:xfrm>
            <a:off x="7619021" y="0"/>
            <a:ext cx="4572979" cy="6858000"/>
          </a:xfrm>
        </p:spPr>
      </p:pic>
      <p:sp>
        <p:nvSpPr>
          <p:cNvPr id="4" name="Text Placeholder 3"/>
          <p:cNvSpPr>
            <a:spLocks noGrp="1"/>
          </p:cNvSpPr>
          <p:nvPr>
            <p:ph type="body" sz="half" idx="2"/>
          </p:nvPr>
        </p:nvSpPr>
        <p:spPr>
          <a:xfrm>
            <a:off x="814727" y="1061152"/>
            <a:ext cx="6134713" cy="3793066"/>
          </a:xfrm>
        </p:spPr>
        <p:txBody>
          <a:bodyPr>
            <a:noAutofit/>
          </a:bodyPr>
          <a:lstStyle/>
          <a:p>
            <a:r>
              <a:rPr lang="en-US" sz="1400" dirty="0"/>
              <a:t>Jamie is the business intelligence and analytics lead at Emory Goizueta Business School where she earned her MBA in May 2016. She received a degree in Computer Engineering from Georgia Institute of Technology in 1996.</a:t>
            </a:r>
          </a:p>
          <a:p>
            <a:r>
              <a:rPr lang="en-US" sz="1400" dirty="0"/>
              <a:t>She has been in the hardware and software engineering field for over 20 years, holding VP positions in 2 public companies as well as co-founding and selling two self-funded startups.</a:t>
            </a:r>
          </a:p>
          <a:p>
            <a:r>
              <a:rPr lang="en-US" sz="1400" dirty="0"/>
              <a:t>Jamie is a frequent speaker, panelist and panel moderator and has participated in events ranging from Emory’s Out In Business panel to the Georgia Academy of Family Physicians’ The Patient Perspective panel. She is the proud parent of two wonderful daughters, Nicole and Anna, and lives in Atlanta, GA.</a:t>
            </a:r>
          </a:p>
        </p:txBody>
      </p:sp>
      <p:sp>
        <p:nvSpPr>
          <p:cNvPr id="6" name="TextBox 5"/>
          <p:cNvSpPr txBox="1"/>
          <p:nvPr/>
        </p:nvSpPr>
        <p:spPr>
          <a:xfrm>
            <a:off x="814728" y="5926667"/>
            <a:ext cx="6134710" cy="769441"/>
          </a:xfrm>
          <a:prstGeom prst="rect">
            <a:avLst/>
          </a:prstGeom>
          <a:noFill/>
        </p:spPr>
        <p:txBody>
          <a:bodyPr wrap="square" rtlCol="0">
            <a:spAutoFit/>
          </a:bodyPr>
          <a:lstStyle/>
          <a:p>
            <a:r>
              <a:rPr lang="en-US" sz="1100" dirty="0"/>
              <a:t>Notes on copyrights: I do not claim copyright to the ideas and methods presented here; these are common software development concepts. I have tried to cite URLs where information was borrowed from internet sources, and this information is used for educational purposes only.</a:t>
            </a:r>
          </a:p>
        </p:txBody>
      </p:sp>
      <p:sp>
        <p:nvSpPr>
          <p:cNvPr id="8" name="TextBox 7"/>
          <p:cNvSpPr txBox="1"/>
          <p:nvPr/>
        </p:nvSpPr>
        <p:spPr>
          <a:xfrm>
            <a:off x="814726" y="4800978"/>
            <a:ext cx="6134712" cy="738664"/>
          </a:xfrm>
          <a:prstGeom prst="rect">
            <a:avLst/>
          </a:prstGeom>
          <a:noFill/>
        </p:spPr>
        <p:txBody>
          <a:bodyPr wrap="square" rtlCol="0">
            <a:spAutoFit/>
          </a:bodyPr>
          <a:lstStyle/>
          <a:p>
            <a:pPr algn="ctr"/>
            <a:r>
              <a:rPr lang="en-US" sz="1400" dirty="0"/>
              <a:t>https://linkedin.com/in/jamieharrellmba</a:t>
            </a:r>
          </a:p>
          <a:p>
            <a:pPr algn="ctr"/>
            <a:r>
              <a:rPr lang="en-US" sz="1400" dirty="0"/>
              <a:t>https://jamie.harrell.mba</a:t>
            </a:r>
          </a:p>
          <a:p>
            <a:pPr algn="ctr"/>
            <a:r>
              <a:rPr lang="en-US" sz="1400" dirty="0"/>
              <a:t>@</a:t>
            </a:r>
            <a:r>
              <a:rPr lang="en-US" sz="1400" dirty="0" err="1"/>
              <a:t>jamie.harrell.mba</a:t>
            </a:r>
            <a:endParaRPr lang="en-US" sz="1400" dirty="0"/>
          </a:p>
        </p:txBody>
      </p:sp>
      <p:sp>
        <p:nvSpPr>
          <p:cNvPr id="7" name="TextBox 6">
            <a:extLst>
              <a:ext uri="{FF2B5EF4-FFF2-40B4-BE49-F238E27FC236}">
                <a16:creationId xmlns:a16="http://schemas.microsoft.com/office/drawing/2014/main" id="{2FBDE733-1FEF-439F-9B82-2E57DE78237B}"/>
              </a:ext>
            </a:extLst>
          </p:cNvPr>
          <p:cNvSpPr txBox="1"/>
          <p:nvPr/>
        </p:nvSpPr>
        <p:spPr>
          <a:xfrm>
            <a:off x="338128" y="3935186"/>
            <a:ext cx="7302961" cy="646331"/>
          </a:xfrm>
          <a:prstGeom prst="rect">
            <a:avLst/>
          </a:prstGeom>
          <a:noFill/>
        </p:spPr>
        <p:txBody>
          <a:bodyPr wrap="none" rtlCol="0">
            <a:spAutoFit/>
          </a:bodyPr>
          <a:lstStyle/>
          <a:p>
            <a:pPr algn="ctr"/>
            <a:r>
              <a:rPr lang="en-US" dirty="0"/>
              <a:t>SSIS &amp; </a:t>
            </a:r>
            <a:r>
              <a:rPr lang="en-US" dirty="0" err="1"/>
              <a:t>PowerBI</a:t>
            </a:r>
            <a:r>
              <a:rPr lang="en-US" dirty="0"/>
              <a:t> File Repository:</a:t>
            </a:r>
            <a:br>
              <a:rPr lang="en-US" dirty="0"/>
            </a:br>
            <a:r>
              <a:rPr lang="en-US" dirty="0">
                <a:hlinkClick r:id="rId3"/>
              </a:rPr>
              <a:t>https://github.com/JamieAnneHarrell/conferences_PowerBI_ProjectImplicit</a:t>
            </a:r>
            <a:endParaRPr lang="en-US" dirty="0"/>
          </a:p>
        </p:txBody>
      </p:sp>
    </p:spTree>
    <p:extLst>
      <p:ext uri="{BB962C8B-B14F-4D97-AF65-F5344CB8AC3E}">
        <p14:creationId xmlns:p14="http://schemas.microsoft.com/office/powerpoint/2010/main" val="256070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8628" b="8628"/>
          <a:stretch>
            <a:fillRect/>
          </a:stretch>
        </p:blipFill>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5184" y="984193"/>
            <a:ext cx="4900612" cy="4900612"/>
          </a:xfrm>
          <a:prstGeom prst="rect">
            <a:avLst/>
          </a:prstGeom>
          <a:effectLst>
            <a:outerShdw blurRad="406400" dir="5400000" algn="ctr" rotWithShape="0">
              <a:srgbClr val="000000">
                <a:alpha val="71000"/>
              </a:srgbClr>
            </a:outerShdw>
          </a:effectLst>
        </p:spPr>
      </p:pic>
    </p:spTree>
    <p:extLst>
      <p:ext uri="{BB962C8B-B14F-4D97-AF65-F5344CB8AC3E}">
        <p14:creationId xmlns:p14="http://schemas.microsoft.com/office/powerpoint/2010/main" val="4124807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077FFE-3B6A-4A6E-943C-0510D04DF089}"/>
              </a:ext>
            </a:extLst>
          </p:cNvPr>
          <p:cNvGrpSpPr/>
          <p:nvPr/>
        </p:nvGrpSpPr>
        <p:grpSpPr>
          <a:xfrm>
            <a:off x="1305950" y="1283677"/>
            <a:ext cx="9580099" cy="4290646"/>
            <a:chOff x="1322363" y="1041009"/>
            <a:chExt cx="9580099" cy="4290646"/>
          </a:xfrm>
        </p:grpSpPr>
        <p:cxnSp>
          <p:nvCxnSpPr>
            <p:cNvPr id="4" name="Straight Arrow Connector 3">
              <a:extLst>
                <a:ext uri="{FF2B5EF4-FFF2-40B4-BE49-F238E27FC236}">
                  <a16:creationId xmlns:a16="http://schemas.microsoft.com/office/drawing/2014/main" id="{8E4F8B9E-33CD-4BD8-BBFF-52C238FA8123}"/>
                </a:ext>
              </a:extLst>
            </p:cNvPr>
            <p:cNvCxnSpPr/>
            <p:nvPr/>
          </p:nvCxnSpPr>
          <p:spPr>
            <a:xfrm>
              <a:off x="1322363" y="5331655"/>
              <a:ext cx="95800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9E6AD6D-CBDA-4227-A048-607CF7D6A7DA}"/>
                </a:ext>
              </a:extLst>
            </p:cNvPr>
            <p:cNvCxnSpPr/>
            <p:nvPr/>
          </p:nvCxnSpPr>
          <p:spPr>
            <a:xfrm flipV="1">
              <a:off x="1322363" y="1041009"/>
              <a:ext cx="0" cy="429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7BB1C10C-BB8E-4078-A478-BA36C88AE770}"/>
              </a:ext>
            </a:extLst>
          </p:cNvPr>
          <p:cNvSpPr txBox="1">
            <a:spLocks/>
          </p:cNvSpPr>
          <p:nvPr/>
        </p:nvSpPr>
        <p:spPr>
          <a:xfrm>
            <a:off x="819840" y="327518"/>
            <a:ext cx="10515600" cy="132556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n-US" dirty="0"/>
              <a:t>The Gartner Analytic Continuum </a:t>
            </a:r>
          </a:p>
        </p:txBody>
      </p:sp>
      <p:sp>
        <p:nvSpPr>
          <p:cNvPr id="9" name="TextBox 8">
            <a:extLst>
              <a:ext uri="{FF2B5EF4-FFF2-40B4-BE49-F238E27FC236}">
                <a16:creationId xmlns:a16="http://schemas.microsoft.com/office/drawing/2014/main" id="{90FA6B6B-65F5-4A8B-934E-105612A8DA29}"/>
              </a:ext>
            </a:extLst>
          </p:cNvPr>
          <p:cNvSpPr txBox="1"/>
          <p:nvPr/>
        </p:nvSpPr>
        <p:spPr>
          <a:xfrm>
            <a:off x="3334043" y="5574323"/>
            <a:ext cx="1733167" cy="584775"/>
          </a:xfrm>
          <a:prstGeom prst="rect">
            <a:avLst/>
          </a:prstGeom>
          <a:noFill/>
        </p:spPr>
        <p:txBody>
          <a:bodyPr wrap="none" rtlCol="0">
            <a:spAutoFit/>
          </a:bodyPr>
          <a:lstStyle/>
          <a:p>
            <a:r>
              <a:rPr lang="en-US" sz="3200" b="1" dirty="0"/>
              <a:t>Difficulty</a:t>
            </a:r>
          </a:p>
        </p:txBody>
      </p:sp>
      <p:sp>
        <p:nvSpPr>
          <p:cNvPr id="10" name="TextBox 9">
            <a:extLst>
              <a:ext uri="{FF2B5EF4-FFF2-40B4-BE49-F238E27FC236}">
                <a16:creationId xmlns:a16="http://schemas.microsoft.com/office/drawing/2014/main" id="{C188C721-FD4E-462D-8197-90E090503FBF}"/>
              </a:ext>
            </a:extLst>
          </p:cNvPr>
          <p:cNvSpPr txBox="1"/>
          <p:nvPr/>
        </p:nvSpPr>
        <p:spPr>
          <a:xfrm rot="16200000">
            <a:off x="446837" y="2997757"/>
            <a:ext cx="1133452" cy="584775"/>
          </a:xfrm>
          <a:prstGeom prst="rect">
            <a:avLst/>
          </a:prstGeom>
          <a:noFill/>
        </p:spPr>
        <p:txBody>
          <a:bodyPr wrap="none" rtlCol="0">
            <a:spAutoFit/>
          </a:bodyPr>
          <a:lstStyle/>
          <a:p>
            <a:r>
              <a:rPr lang="en-US" sz="3200" b="1" dirty="0"/>
              <a:t>Value</a:t>
            </a:r>
          </a:p>
        </p:txBody>
      </p:sp>
      <p:graphicFrame>
        <p:nvGraphicFramePr>
          <p:cNvPr id="11" name="Diagram 10">
            <a:extLst>
              <a:ext uri="{FF2B5EF4-FFF2-40B4-BE49-F238E27FC236}">
                <a16:creationId xmlns:a16="http://schemas.microsoft.com/office/drawing/2014/main" id="{1C31725E-8332-4DA7-AB37-BAE06227749C}"/>
              </a:ext>
            </a:extLst>
          </p:cNvPr>
          <p:cNvGraphicFramePr/>
          <p:nvPr>
            <p:extLst>
              <p:ext uri="{D42A27DB-BD31-4B8C-83A1-F6EECF244321}">
                <p14:modId xmlns:p14="http://schemas.microsoft.com/office/powerpoint/2010/main" val="961576873"/>
              </p:ext>
            </p:extLst>
          </p:nvPr>
        </p:nvGraphicFramePr>
        <p:xfrm>
          <a:off x="1305949" y="990299"/>
          <a:ext cx="10029492" cy="4439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526943B0-C175-4582-ABAC-AB894F981B52}"/>
              </a:ext>
            </a:extLst>
          </p:cNvPr>
          <p:cNvSpPr txBox="1"/>
          <p:nvPr/>
        </p:nvSpPr>
        <p:spPr>
          <a:xfrm rot="19137597">
            <a:off x="2223984" y="3570107"/>
            <a:ext cx="1073820" cy="369332"/>
          </a:xfrm>
          <a:prstGeom prst="rect">
            <a:avLst/>
          </a:prstGeom>
          <a:noFill/>
        </p:spPr>
        <p:txBody>
          <a:bodyPr wrap="none" rtlCol="0">
            <a:spAutoFit/>
          </a:bodyPr>
          <a:lstStyle/>
          <a:p>
            <a:r>
              <a:rPr lang="en-US" dirty="0"/>
              <a:t>Hindsight</a:t>
            </a:r>
          </a:p>
        </p:txBody>
      </p:sp>
      <p:sp>
        <p:nvSpPr>
          <p:cNvPr id="14" name="TextBox 13">
            <a:extLst>
              <a:ext uri="{FF2B5EF4-FFF2-40B4-BE49-F238E27FC236}">
                <a16:creationId xmlns:a16="http://schemas.microsoft.com/office/drawing/2014/main" id="{FC2BF657-0318-481C-8E18-0C4453FFB246}"/>
              </a:ext>
            </a:extLst>
          </p:cNvPr>
          <p:cNvSpPr txBox="1"/>
          <p:nvPr/>
        </p:nvSpPr>
        <p:spPr>
          <a:xfrm rot="20625556">
            <a:off x="6449865" y="1567347"/>
            <a:ext cx="1050031" cy="369332"/>
          </a:xfrm>
          <a:prstGeom prst="rect">
            <a:avLst/>
          </a:prstGeom>
          <a:noFill/>
        </p:spPr>
        <p:txBody>
          <a:bodyPr wrap="none" rtlCol="0">
            <a:spAutoFit/>
          </a:bodyPr>
          <a:lstStyle/>
          <a:p>
            <a:r>
              <a:rPr lang="en-US" dirty="0"/>
              <a:t>Foresight</a:t>
            </a:r>
          </a:p>
        </p:txBody>
      </p:sp>
      <p:sp>
        <p:nvSpPr>
          <p:cNvPr id="15" name="TextBox 14">
            <a:extLst>
              <a:ext uri="{FF2B5EF4-FFF2-40B4-BE49-F238E27FC236}">
                <a16:creationId xmlns:a16="http://schemas.microsoft.com/office/drawing/2014/main" id="{27B0A593-BE4E-403C-807D-094B1D6A35F4}"/>
              </a:ext>
            </a:extLst>
          </p:cNvPr>
          <p:cNvSpPr txBox="1"/>
          <p:nvPr/>
        </p:nvSpPr>
        <p:spPr>
          <a:xfrm rot="20095480">
            <a:off x="4352991" y="2324318"/>
            <a:ext cx="812530" cy="369332"/>
          </a:xfrm>
          <a:prstGeom prst="rect">
            <a:avLst/>
          </a:prstGeom>
          <a:noFill/>
        </p:spPr>
        <p:txBody>
          <a:bodyPr wrap="square" rtlCol="0">
            <a:spAutoFit/>
          </a:bodyPr>
          <a:lstStyle/>
          <a:p>
            <a:r>
              <a:rPr lang="en-US" dirty="0"/>
              <a:t>Insight</a:t>
            </a:r>
          </a:p>
        </p:txBody>
      </p:sp>
    </p:spTree>
    <p:extLst>
      <p:ext uri="{BB962C8B-B14F-4D97-AF65-F5344CB8AC3E}">
        <p14:creationId xmlns:p14="http://schemas.microsoft.com/office/powerpoint/2010/main" val="428921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17C790FA-3584-430B-86C9-5322548516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D769121-0C90-40BF-832E-E7A04D9DE2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E94FAA9F-78C4-400F-A278-B9E07254CAF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8A94072D-087E-42C2-816F-F02AA04A4F7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E1E97292-F266-43BE-AB4A-37CEDCD14AC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95FC6B11-7366-4AE9-A502-764CF4592E8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BDD03066-D686-4B6D-99CA-A9A81F279C5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graphicEl>
                                              <a:dgm id="{25293F7E-9BF3-4A63-BA2A-AB1F27FB24D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graphicEl>
                                              <a:dgm id="{ADADFA30-C694-45CB-922E-CD6911B51D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2906-C42C-434F-9665-4EFDC4D46C30}"/>
              </a:ext>
            </a:extLst>
          </p:cNvPr>
          <p:cNvSpPr>
            <a:spLocks noGrp="1"/>
          </p:cNvSpPr>
          <p:nvPr>
            <p:ph type="title"/>
          </p:nvPr>
        </p:nvSpPr>
        <p:spPr>
          <a:xfrm>
            <a:off x="839788" y="457200"/>
            <a:ext cx="3932237" cy="1600200"/>
          </a:xfrm>
        </p:spPr>
        <p:txBody>
          <a:bodyPr>
            <a:normAutofit fontScale="90000"/>
          </a:bodyPr>
          <a:lstStyle/>
          <a:p>
            <a:r>
              <a:rPr lang="en-US" dirty="0"/>
              <a:t>Microsoft’s Business Intelligence Platform </a:t>
            </a:r>
          </a:p>
        </p:txBody>
      </p:sp>
      <p:sp>
        <p:nvSpPr>
          <p:cNvPr id="4" name="Text Placeholder 3">
            <a:extLst>
              <a:ext uri="{FF2B5EF4-FFF2-40B4-BE49-F238E27FC236}">
                <a16:creationId xmlns:a16="http://schemas.microsoft.com/office/drawing/2014/main" id="{37773FF0-9B6F-4110-826C-0DDA701AC940}"/>
              </a:ext>
            </a:extLst>
          </p:cNvPr>
          <p:cNvSpPr>
            <a:spLocks noGrp="1"/>
          </p:cNvSpPr>
          <p:nvPr>
            <p:ph type="body" sz="half" idx="2"/>
          </p:nvPr>
        </p:nvSpPr>
        <p:spPr>
          <a:xfrm>
            <a:off x="839788" y="2057400"/>
            <a:ext cx="3932237" cy="3811588"/>
          </a:xfrm>
        </p:spPr>
        <p:txBody>
          <a:bodyPr>
            <a:normAutofit/>
          </a:bodyPr>
          <a:lstStyle/>
          <a:p>
            <a:pPr marL="285750" indent="-285750">
              <a:lnSpc>
                <a:spcPct val="150000"/>
              </a:lnSpc>
              <a:buFont typeface="Arial" panose="020B0604020202020204" pitchFamily="34" charset="0"/>
              <a:buChar char="•"/>
            </a:pPr>
            <a:r>
              <a:rPr lang="en-US" sz="2400" dirty="0"/>
              <a:t>SSIS: SQL Server Integration</a:t>
            </a:r>
          </a:p>
          <a:p>
            <a:pPr marL="285750" indent="-285750">
              <a:buFont typeface="Arial" panose="020B0604020202020204" pitchFamily="34" charset="0"/>
              <a:buChar char="•"/>
            </a:pPr>
            <a:r>
              <a:rPr lang="en-US" sz="2400" dirty="0"/>
              <a:t>SSRS: SQL Server Reporting</a:t>
            </a:r>
          </a:p>
          <a:p>
            <a:pPr marL="285750" indent="-285750">
              <a:buFont typeface="Arial" panose="020B0604020202020204" pitchFamily="34" charset="0"/>
              <a:buChar char="•"/>
            </a:pPr>
            <a:r>
              <a:rPr lang="en-US" sz="2400" dirty="0"/>
              <a:t>SSAS: SQL Server Analytics</a:t>
            </a:r>
          </a:p>
          <a:p>
            <a:pPr marL="285750" indent="-285750">
              <a:buFont typeface="Arial" panose="020B0604020202020204" pitchFamily="34" charset="0"/>
              <a:buChar char="•"/>
            </a:pPr>
            <a:r>
              <a:rPr lang="en-US" sz="2400" dirty="0" err="1"/>
              <a:t>PowerBI</a:t>
            </a:r>
            <a:r>
              <a:rPr lang="en-US" sz="2400" dirty="0"/>
              <a:t>: Visualization, data exploration, dashboards</a:t>
            </a:r>
          </a:p>
        </p:txBody>
      </p:sp>
      <p:pic>
        <p:nvPicPr>
          <p:cNvPr id="5" name="Content Placeholder 6" descr="A screenshot of a cell phone&#10;&#10;Description automatically generated">
            <a:extLst>
              <a:ext uri="{FF2B5EF4-FFF2-40B4-BE49-F238E27FC236}">
                <a16:creationId xmlns:a16="http://schemas.microsoft.com/office/drawing/2014/main" id="{ACFC21C2-72EF-4C5F-88BE-8BB943451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5385" y="435043"/>
            <a:ext cx="5434553" cy="5426008"/>
          </a:xfrm>
        </p:spPr>
      </p:pic>
    </p:spTree>
    <p:extLst>
      <p:ext uri="{BB962C8B-B14F-4D97-AF65-F5344CB8AC3E}">
        <p14:creationId xmlns:p14="http://schemas.microsoft.com/office/powerpoint/2010/main" val="412406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840" y="327518"/>
            <a:ext cx="10515600" cy="1325563"/>
          </a:xfrm>
        </p:spPr>
        <p:txBody>
          <a:bodyPr/>
          <a:lstStyle/>
          <a:p>
            <a:r>
              <a:rPr lang="en-US" dirty="0"/>
              <a:t>GBSBIA Tools and Methods: </a:t>
            </a:r>
            <a:br>
              <a:rPr lang="en-US" dirty="0"/>
            </a:br>
            <a:r>
              <a:rPr lang="en-US" sz="2400" dirty="0"/>
              <a:t>      ====&gt;  Remember: Analytics is Software</a:t>
            </a:r>
            <a:endParaRPr lang="en-US" dirty="0"/>
          </a:p>
        </p:txBody>
      </p:sp>
      <p:sp>
        <p:nvSpPr>
          <p:cNvPr id="4" name="Flowchart: Multidocument 3">
            <a:extLst>
              <a:ext uri="{FF2B5EF4-FFF2-40B4-BE49-F238E27FC236}">
                <a16:creationId xmlns:a16="http://schemas.microsoft.com/office/drawing/2014/main" id="{46D037DA-F171-4F44-9E2B-A5D79950ABAC}"/>
              </a:ext>
            </a:extLst>
          </p:cNvPr>
          <p:cNvSpPr/>
          <p:nvPr/>
        </p:nvSpPr>
        <p:spPr>
          <a:xfrm>
            <a:off x="1327789" y="2835949"/>
            <a:ext cx="1320800" cy="92568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Flatfiles</a:t>
            </a:r>
            <a:endParaRPr lang="en-US" dirty="0"/>
          </a:p>
        </p:txBody>
      </p:sp>
      <p:sp>
        <p:nvSpPr>
          <p:cNvPr id="5" name="Flowchart: Magnetic Disk 4">
            <a:extLst>
              <a:ext uri="{FF2B5EF4-FFF2-40B4-BE49-F238E27FC236}">
                <a16:creationId xmlns:a16="http://schemas.microsoft.com/office/drawing/2014/main" id="{03BCBFBC-64C2-4B1B-BEF3-4CD77267CA8C}"/>
              </a:ext>
            </a:extLst>
          </p:cNvPr>
          <p:cNvSpPr/>
          <p:nvPr/>
        </p:nvSpPr>
        <p:spPr>
          <a:xfrm>
            <a:off x="419034" y="3550147"/>
            <a:ext cx="1174045" cy="9369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Source RDBMS</a:t>
            </a:r>
          </a:p>
        </p:txBody>
      </p:sp>
      <p:sp>
        <p:nvSpPr>
          <p:cNvPr id="6" name="Cloud 5">
            <a:extLst>
              <a:ext uri="{FF2B5EF4-FFF2-40B4-BE49-F238E27FC236}">
                <a16:creationId xmlns:a16="http://schemas.microsoft.com/office/drawing/2014/main" id="{689B065F-2AED-4482-8522-56C10800697F}"/>
              </a:ext>
            </a:extLst>
          </p:cNvPr>
          <p:cNvSpPr/>
          <p:nvPr/>
        </p:nvSpPr>
        <p:spPr>
          <a:xfrm>
            <a:off x="1046775" y="4156748"/>
            <a:ext cx="1408288" cy="116275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Cloud Data</a:t>
            </a:r>
          </a:p>
        </p:txBody>
      </p:sp>
      <p:pic>
        <p:nvPicPr>
          <p:cNvPr id="7" name="Picture 6">
            <a:extLst>
              <a:ext uri="{FF2B5EF4-FFF2-40B4-BE49-F238E27FC236}">
                <a16:creationId xmlns:a16="http://schemas.microsoft.com/office/drawing/2014/main" id="{FD2A752A-BCFA-4E41-8246-48B62A5E1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832" y="2986704"/>
            <a:ext cx="2327916" cy="1334181"/>
          </a:xfrm>
          <a:prstGeom prst="rect">
            <a:avLst/>
          </a:prstGeom>
        </p:spPr>
      </p:pic>
      <p:pic>
        <p:nvPicPr>
          <p:cNvPr id="8" name="Picture 7">
            <a:extLst>
              <a:ext uri="{FF2B5EF4-FFF2-40B4-BE49-F238E27FC236}">
                <a16:creationId xmlns:a16="http://schemas.microsoft.com/office/drawing/2014/main" id="{ABF0B249-BF6C-4070-B837-1BE438291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185" y="4145866"/>
            <a:ext cx="2215222" cy="919526"/>
          </a:xfrm>
          <a:prstGeom prst="rect">
            <a:avLst/>
          </a:prstGeom>
        </p:spPr>
      </p:pic>
      <p:pic>
        <p:nvPicPr>
          <p:cNvPr id="9" name="Picture 8">
            <a:extLst>
              <a:ext uri="{FF2B5EF4-FFF2-40B4-BE49-F238E27FC236}">
                <a16:creationId xmlns:a16="http://schemas.microsoft.com/office/drawing/2014/main" id="{19BF0DFF-A9BE-43B0-BCA5-0E4E3DE2D3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3644" y="4487124"/>
            <a:ext cx="2523715" cy="1786317"/>
          </a:xfrm>
          <a:prstGeom prst="rect">
            <a:avLst/>
          </a:prstGeom>
        </p:spPr>
      </p:pic>
      <p:sp>
        <p:nvSpPr>
          <p:cNvPr id="10" name="TextBox 25">
            <a:extLst>
              <a:ext uri="{FF2B5EF4-FFF2-40B4-BE49-F238E27FC236}">
                <a16:creationId xmlns:a16="http://schemas.microsoft.com/office/drawing/2014/main" id="{2521B78D-047D-46D6-BE3F-FA235D08050D}"/>
              </a:ext>
            </a:extLst>
          </p:cNvPr>
          <p:cNvSpPr txBox="1"/>
          <p:nvPr/>
        </p:nvSpPr>
        <p:spPr>
          <a:xfrm>
            <a:off x="4261416" y="5281182"/>
            <a:ext cx="161390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accent1">
                    <a:lumMod val="50000"/>
                  </a:schemeClr>
                </a:solidFill>
                <a:latin typeface="+mj-lt"/>
              </a:rPr>
              <a:t>SSAS Cubes</a:t>
            </a:r>
          </a:p>
        </p:txBody>
      </p:sp>
      <p:sp>
        <p:nvSpPr>
          <p:cNvPr id="11" name="Arrow: Right 26">
            <a:extLst>
              <a:ext uri="{FF2B5EF4-FFF2-40B4-BE49-F238E27FC236}">
                <a16:creationId xmlns:a16="http://schemas.microsoft.com/office/drawing/2014/main" id="{3CB3A812-A32E-4595-B6DD-4E6079221AE1}"/>
              </a:ext>
            </a:extLst>
          </p:cNvPr>
          <p:cNvSpPr/>
          <p:nvPr/>
        </p:nvSpPr>
        <p:spPr>
          <a:xfrm>
            <a:off x="2723110" y="3554554"/>
            <a:ext cx="1209834" cy="60022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2" name="Arrow: Right 27">
            <a:extLst>
              <a:ext uri="{FF2B5EF4-FFF2-40B4-BE49-F238E27FC236}">
                <a16:creationId xmlns:a16="http://schemas.microsoft.com/office/drawing/2014/main" id="{E91AC64E-9B1B-468A-B5F1-9D80D325CD54}"/>
              </a:ext>
            </a:extLst>
          </p:cNvPr>
          <p:cNvSpPr/>
          <p:nvPr/>
        </p:nvSpPr>
        <p:spPr>
          <a:xfrm>
            <a:off x="7165288" y="3550147"/>
            <a:ext cx="1209834" cy="60022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3" name="Picture 12">
            <a:extLst>
              <a:ext uri="{FF2B5EF4-FFF2-40B4-BE49-F238E27FC236}">
                <a16:creationId xmlns:a16="http://schemas.microsoft.com/office/drawing/2014/main" id="{B2C735AF-F277-4B54-97C4-5059E4E7A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322" y="2431765"/>
            <a:ext cx="3184461" cy="1913325"/>
          </a:xfrm>
          <a:prstGeom prst="rect">
            <a:avLst/>
          </a:prstGeom>
        </p:spPr>
      </p:pic>
      <p:pic>
        <p:nvPicPr>
          <p:cNvPr id="14" name="Picture 13">
            <a:extLst>
              <a:ext uri="{FF2B5EF4-FFF2-40B4-BE49-F238E27FC236}">
                <a16:creationId xmlns:a16="http://schemas.microsoft.com/office/drawing/2014/main" id="{B21D8853-69C5-4A25-95A5-432371E3B2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9011" y="4154774"/>
            <a:ext cx="2236429" cy="1841218"/>
          </a:xfrm>
          <a:prstGeom prst="rect">
            <a:avLst/>
          </a:prstGeom>
        </p:spPr>
      </p:pic>
      <p:sp>
        <p:nvSpPr>
          <p:cNvPr id="15" name="TextBox 14"/>
          <p:cNvSpPr txBox="1"/>
          <p:nvPr/>
        </p:nvSpPr>
        <p:spPr>
          <a:xfrm>
            <a:off x="273475" y="1519938"/>
            <a:ext cx="3531095" cy="923330"/>
          </a:xfrm>
          <a:prstGeom prst="rect">
            <a:avLst/>
          </a:prstGeom>
          <a:noFill/>
        </p:spPr>
        <p:txBody>
          <a:bodyPr wrap="none" rtlCol="0">
            <a:spAutoFit/>
          </a:bodyPr>
          <a:lstStyle/>
          <a:p>
            <a:r>
              <a:rPr lang="en-US" dirty="0"/>
              <a:t>- Institutional (Emory) Data</a:t>
            </a:r>
          </a:p>
          <a:p>
            <a:r>
              <a:rPr lang="en-US" dirty="0"/>
              <a:t>   - Augment with School (GBS) Data</a:t>
            </a:r>
          </a:p>
          <a:p>
            <a:r>
              <a:rPr lang="en-US" dirty="0"/>
              <a:t>      - Overlay with External Data</a:t>
            </a:r>
          </a:p>
        </p:txBody>
      </p:sp>
      <p:sp>
        <p:nvSpPr>
          <p:cNvPr id="38" name="TextBox 37"/>
          <p:cNvSpPr txBox="1"/>
          <p:nvPr/>
        </p:nvSpPr>
        <p:spPr>
          <a:xfrm>
            <a:off x="4294002" y="1519938"/>
            <a:ext cx="3567515" cy="923330"/>
          </a:xfrm>
          <a:prstGeom prst="rect">
            <a:avLst/>
          </a:prstGeom>
          <a:noFill/>
        </p:spPr>
        <p:txBody>
          <a:bodyPr wrap="none" rtlCol="0">
            <a:spAutoFit/>
          </a:bodyPr>
          <a:lstStyle/>
          <a:p>
            <a:r>
              <a:rPr lang="en-US" dirty="0"/>
              <a:t>- ETL Toolkits – SSIS, SQL and </a:t>
            </a:r>
            <a:r>
              <a:rPr lang="en-US" dirty="0" err="1"/>
              <a:t>HaloBI</a:t>
            </a:r>
            <a:endParaRPr lang="en-US" dirty="0"/>
          </a:p>
          <a:p>
            <a:r>
              <a:rPr lang="en-US" dirty="0"/>
              <a:t>   - C# Programming &amp; R Regressions</a:t>
            </a:r>
          </a:p>
          <a:p>
            <a:r>
              <a:rPr lang="en-US" dirty="0"/>
              <a:t>      - OLAP Cubes with SSAS</a:t>
            </a:r>
          </a:p>
        </p:txBody>
      </p:sp>
      <p:sp>
        <p:nvSpPr>
          <p:cNvPr id="39" name="TextBox 38"/>
          <p:cNvSpPr txBox="1"/>
          <p:nvPr/>
        </p:nvSpPr>
        <p:spPr>
          <a:xfrm>
            <a:off x="8350948" y="1519938"/>
            <a:ext cx="3841052" cy="923330"/>
          </a:xfrm>
          <a:prstGeom prst="rect">
            <a:avLst/>
          </a:prstGeom>
          <a:noFill/>
        </p:spPr>
        <p:txBody>
          <a:bodyPr wrap="none" rtlCol="0">
            <a:spAutoFit/>
          </a:bodyPr>
          <a:lstStyle/>
          <a:p>
            <a:r>
              <a:rPr lang="en-US" dirty="0"/>
              <a:t>- SSRS Reporting on SharePoint</a:t>
            </a:r>
          </a:p>
          <a:p>
            <a:r>
              <a:rPr lang="en-US" dirty="0"/>
              <a:t>   - MS Excel for Cube Exploration</a:t>
            </a:r>
          </a:p>
          <a:p>
            <a:r>
              <a:rPr lang="en-US" dirty="0"/>
              <a:t>      - Microsoft PowerBI for Dashboards</a:t>
            </a:r>
          </a:p>
        </p:txBody>
      </p:sp>
      <p:sp>
        <p:nvSpPr>
          <p:cNvPr id="40" name="TextBox 39"/>
          <p:cNvSpPr txBox="1"/>
          <p:nvPr/>
        </p:nvSpPr>
        <p:spPr>
          <a:xfrm>
            <a:off x="1046775" y="5535293"/>
            <a:ext cx="3299621" cy="584775"/>
          </a:xfrm>
          <a:prstGeom prst="rect">
            <a:avLst/>
          </a:prstGeom>
          <a:noFill/>
        </p:spPr>
        <p:txBody>
          <a:bodyPr wrap="none" rtlCol="0">
            <a:spAutoFit/>
          </a:bodyPr>
          <a:lstStyle/>
          <a:p>
            <a:pPr algn="ctr"/>
            <a:r>
              <a:rPr lang="en-US" sz="3200" dirty="0"/>
              <a:t>DEV / TEST / PROD</a:t>
            </a:r>
          </a:p>
        </p:txBody>
      </p:sp>
      <p:pic>
        <p:nvPicPr>
          <p:cNvPr id="42" name="Picture 41"/>
          <p:cNvPicPr>
            <a:picLocks noChangeAspect="1"/>
          </p:cNvPicPr>
          <p:nvPr/>
        </p:nvPicPr>
        <p:blipFill>
          <a:blip r:embed="rId7"/>
          <a:stretch>
            <a:fillRect/>
          </a:stretch>
        </p:blipFill>
        <p:spPr>
          <a:xfrm>
            <a:off x="3873075" y="2396252"/>
            <a:ext cx="1612284" cy="992175"/>
          </a:xfrm>
          <a:prstGeom prst="rect">
            <a:avLst/>
          </a:prstGeom>
        </p:spPr>
      </p:pic>
    </p:spTree>
    <p:extLst>
      <p:ext uri="{BB962C8B-B14F-4D97-AF65-F5344CB8AC3E}">
        <p14:creationId xmlns:p14="http://schemas.microsoft.com/office/powerpoint/2010/main" val="172629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Stetson &amp; Clemson</a:t>
            </a:r>
          </a:p>
        </p:txBody>
      </p:sp>
      <p:sp>
        <p:nvSpPr>
          <p:cNvPr id="3" name="Text Placeholder 2"/>
          <p:cNvSpPr>
            <a:spLocks noGrp="1"/>
          </p:cNvSpPr>
          <p:nvPr>
            <p:ph type="body" idx="1"/>
          </p:nvPr>
        </p:nvSpPr>
        <p:spPr/>
        <p:txBody>
          <a:bodyPr/>
          <a:lstStyle/>
          <a:p>
            <a:r>
              <a:rPr lang="en-US" dirty="0"/>
              <a:t>Clemson: Compensation to Market</a:t>
            </a:r>
          </a:p>
        </p:txBody>
      </p:sp>
      <p:pic>
        <p:nvPicPr>
          <p:cNvPr id="7" name="Clemson-small"/>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39788" y="2786835"/>
            <a:ext cx="5157787" cy="3121067"/>
          </a:xfrm>
        </p:spPr>
      </p:pic>
      <p:sp>
        <p:nvSpPr>
          <p:cNvPr id="5" name="Text Placeholder 4"/>
          <p:cNvSpPr>
            <a:spLocks noGrp="1"/>
          </p:cNvSpPr>
          <p:nvPr>
            <p:ph type="body" sz="quarter" idx="3"/>
          </p:nvPr>
        </p:nvSpPr>
        <p:spPr/>
        <p:txBody>
          <a:bodyPr/>
          <a:lstStyle/>
          <a:p>
            <a:r>
              <a:rPr lang="en-US" dirty="0"/>
              <a:t>Stetson: Income Gains by Program</a:t>
            </a:r>
          </a:p>
        </p:txBody>
      </p:sp>
      <p:pic>
        <p:nvPicPr>
          <p:cNvPr id="10" name="Stetson-small"/>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620994"/>
            <a:ext cx="5183188" cy="3452750"/>
          </a:xfrm>
        </p:spPr>
      </p:pic>
      <p:pic>
        <p:nvPicPr>
          <p:cNvPr id="13" name="Clemson-lar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85743"/>
            <a:ext cx="10058400" cy="6086514"/>
          </a:xfrm>
          <a:prstGeom prst="rect">
            <a:avLst/>
          </a:prstGeom>
        </p:spPr>
      </p:pic>
      <p:pic>
        <p:nvPicPr>
          <p:cNvPr id="14" name="Stetson-lar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78828"/>
            <a:ext cx="10058400" cy="6700344"/>
          </a:xfrm>
          <a:prstGeom prst="rect">
            <a:avLst/>
          </a:prstGeom>
        </p:spPr>
      </p:pic>
    </p:spTree>
    <p:extLst>
      <p:ext uri="{BB962C8B-B14F-4D97-AF65-F5344CB8AC3E}">
        <p14:creationId xmlns:p14="http://schemas.microsoft.com/office/powerpoint/2010/main" val="27549152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04335"/>
            <a:ext cx="9144000" cy="1755304"/>
          </a:xfrm>
        </p:spPr>
        <p:txBody>
          <a:bodyPr>
            <a:normAutofit fontScale="90000"/>
          </a:bodyPr>
          <a:lstStyle/>
          <a:p>
            <a:r>
              <a:rPr lang="en-US" dirty="0"/>
              <a:t>Most Significant Learning from our Peers</a:t>
            </a:r>
          </a:p>
        </p:txBody>
      </p:sp>
      <p:sp>
        <p:nvSpPr>
          <p:cNvPr id="5" name="TextBox 4"/>
          <p:cNvSpPr txBox="1"/>
          <p:nvPr/>
        </p:nvSpPr>
        <p:spPr>
          <a:xfrm>
            <a:off x="3501080" y="3411108"/>
            <a:ext cx="6520250" cy="2585323"/>
          </a:xfrm>
          <a:prstGeom prst="rect">
            <a:avLst/>
          </a:prstGeom>
          <a:noFill/>
        </p:spPr>
        <p:txBody>
          <a:bodyPr wrap="square" rtlCol="0">
            <a:spAutoFit/>
          </a:bodyPr>
          <a:lstStyle/>
          <a:p>
            <a:pPr marL="342900" indent="-342900">
              <a:lnSpc>
                <a:spcPct val="150000"/>
              </a:lnSpc>
              <a:buFont typeface="+mj-lt"/>
              <a:buAutoNum type="arabicPeriod"/>
            </a:pPr>
            <a:r>
              <a:rPr lang="en-US" sz="3600" dirty="0"/>
              <a:t>Data warehouse expert</a:t>
            </a:r>
          </a:p>
          <a:p>
            <a:pPr marL="342900" indent="-342900">
              <a:lnSpc>
                <a:spcPct val="150000"/>
              </a:lnSpc>
              <a:buFont typeface="+mj-lt"/>
              <a:buAutoNum type="arabicPeriod"/>
            </a:pPr>
            <a:r>
              <a:rPr lang="en-US" sz="3600" dirty="0"/>
              <a:t>Data visualization expert</a:t>
            </a:r>
          </a:p>
          <a:p>
            <a:pPr marL="342900" indent="-342900">
              <a:lnSpc>
                <a:spcPct val="150000"/>
              </a:lnSpc>
              <a:buFont typeface="+mj-lt"/>
              <a:buAutoNum type="arabicPeriod"/>
            </a:pPr>
            <a:r>
              <a:rPr lang="en-US" sz="3600" dirty="0"/>
              <a:t>Subject Matter Expert</a:t>
            </a:r>
          </a:p>
        </p:txBody>
      </p:sp>
      <p:sp>
        <p:nvSpPr>
          <p:cNvPr id="6" name="TextBox 5"/>
          <p:cNvSpPr txBox="1"/>
          <p:nvPr/>
        </p:nvSpPr>
        <p:spPr>
          <a:xfrm>
            <a:off x="3287795" y="2643100"/>
            <a:ext cx="5616409" cy="923330"/>
          </a:xfrm>
          <a:prstGeom prst="rect">
            <a:avLst/>
          </a:prstGeom>
          <a:noFill/>
        </p:spPr>
        <p:txBody>
          <a:bodyPr wrap="none" rtlCol="0">
            <a:spAutoFit/>
          </a:bodyPr>
          <a:lstStyle/>
          <a:p>
            <a:pPr algn="ctr"/>
            <a:r>
              <a:rPr lang="en-US" sz="3600" i="1" dirty="0"/>
              <a:t>Work with a team of three:</a:t>
            </a:r>
          </a:p>
          <a:p>
            <a:endParaRPr lang="en-US" dirty="0"/>
          </a:p>
        </p:txBody>
      </p:sp>
    </p:spTree>
    <p:extLst>
      <p:ext uri="{BB962C8B-B14F-4D97-AF65-F5344CB8AC3E}">
        <p14:creationId xmlns:p14="http://schemas.microsoft.com/office/powerpoint/2010/main" val="303693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PowerBI Dashboards</a:t>
            </a:r>
          </a:p>
        </p:txBody>
      </p:sp>
      <p:pic>
        <p:nvPicPr>
          <p:cNvPr id="4" name="Picture 3"/>
          <p:cNvPicPr>
            <a:picLocks noChangeAspect="1"/>
          </p:cNvPicPr>
          <p:nvPr/>
        </p:nvPicPr>
        <p:blipFill>
          <a:blip r:embed="rId2"/>
          <a:stretch>
            <a:fillRect/>
          </a:stretch>
        </p:blipFill>
        <p:spPr>
          <a:xfrm>
            <a:off x="476385" y="1690688"/>
            <a:ext cx="6650381" cy="3573644"/>
          </a:xfrm>
          <a:prstGeom prst="rect">
            <a:avLst/>
          </a:prstGeom>
          <a:ln w="12700">
            <a:solidFill>
              <a:schemeClr val="accent1">
                <a:shade val="50000"/>
              </a:schemeClr>
            </a:solidFill>
          </a:ln>
        </p:spPr>
      </p:pic>
      <p:cxnSp>
        <p:nvCxnSpPr>
          <p:cNvPr id="10" name="Straight Arrow Connector 9"/>
          <p:cNvCxnSpPr/>
          <p:nvPr/>
        </p:nvCxnSpPr>
        <p:spPr>
          <a:xfrm flipV="1">
            <a:off x="5434149" y="4476206"/>
            <a:ext cx="1480457" cy="33963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699657" y="4476206"/>
            <a:ext cx="905692" cy="16981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586446" y="4241075"/>
            <a:ext cx="1123406" cy="609600"/>
          </a:xfrm>
          <a:prstGeom prst="ellipse">
            <a:avLst/>
          </a:prstGeom>
          <a:solidFill>
            <a:srgbClr val="FFFF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355771" y="4275909"/>
            <a:ext cx="1637212" cy="609600"/>
          </a:xfrm>
          <a:prstGeom prst="ellipse">
            <a:avLst/>
          </a:prstGeom>
          <a:solidFill>
            <a:srgbClr val="FFFF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063931" y="3806429"/>
            <a:ext cx="317716" cy="369332"/>
          </a:xfrm>
          <a:prstGeom prst="rect">
            <a:avLst/>
          </a:prstGeom>
          <a:noFill/>
        </p:spPr>
        <p:txBody>
          <a:bodyPr wrap="none" rtlCol="0">
            <a:spAutoFit/>
          </a:bodyPr>
          <a:lstStyle/>
          <a:p>
            <a:r>
              <a:rPr lang="en-US" i="1" dirty="0"/>
              <a:t>A</a:t>
            </a:r>
          </a:p>
        </p:txBody>
      </p:sp>
      <p:sp>
        <p:nvSpPr>
          <p:cNvPr id="17" name="TextBox 16"/>
          <p:cNvSpPr txBox="1"/>
          <p:nvPr/>
        </p:nvSpPr>
        <p:spPr>
          <a:xfrm>
            <a:off x="5434149" y="3712420"/>
            <a:ext cx="317716" cy="369332"/>
          </a:xfrm>
          <a:prstGeom prst="rect">
            <a:avLst/>
          </a:prstGeom>
          <a:noFill/>
        </p:spPr>
        <p:txBody>
          <a:bodyPr wrap="none" rtlCol="0">
            <a:spAutoFit/>
          </a:bodyPr>
          <a:lstStyle/>
          <a:p>
            <a:r>
              <a:rPr lang="en-US" i="1" dirty="0"/>
              <a:t>B</a:t>
            </a:r>
          </a:p>
        </p:txBody>
      </p:sp>
      <p:sp>
        <p:nvSpPr>
          <p:cNvPr id="19" name="TextBox 18"/>
          <p:cNvSpPr txBox="1"/>
          <p:nvPr/>
        </p:nvSpPr>
        <p:spPr>
          <a:xfrm>
            <a:off x="7282952" y="1690688"/>
            <a:ext cx="4432663" cy="3970318"/>
          </a:xfrm>
          <a:prstGeom prst="rect">
            <a:avLst/>
          </a:prstGeom>
          <a:noFill/>
        </p:spPr>
        <p:txBody>
          <a:bodyPr wrap="square" rtlCol="0">
            <a:spAutoFit/>
          </a:bodyPr>
          <a:lstStyle/>
          <a:p>
            <a:r>
              <a:rPr lang="en-US" u="sng" dirty="0"/>
              <a:t>PowerBI Dashboard #1: Financial Aid Analysis</a:t>
            </a:r>
          </a:p>
          <a:p>
            <a:endParaRPr lang="en-US" dirty="0"/>
          </a:p>
          <a:p>
            <a:pPr marL="285750" indent="-285750">
              <a:buFontTx/>
              <a:buChar char="-"/>
            </a:pPr>
            <a:r>
              <a:rPr lang="en-US" i="1" dirty="0"/>
              <a:t>Note A:</a:t>
            </a:r>
            <a:r>
              <a:rPr lang="en-US" dirty="0"/>
              <a:t> Since ~2016, we’ve seen a decrease in MBA students utilizing federal loans, and an increase in students utilizing scholarships</a:t>
            </a:r>
            <a:br>
              <a:rPr lang="en-US" dirty="0"/>
            </a:br>
            <a:endParaRPr lang="en-US" dirty="0"/>
          </a:p>
          <a:p>
            <a:pPr marL="285750" indent="-285750">
              <a:buFontTx/>
              <a:buChar char="-"/>
            </a:pPr>
            <a:r>
              <a:rPr lang="en-US" i="1" dirty="0"/>
              <a:t>Note B:</a:t>
            </a:r>
            <a:r>
              <a:rPr lang="en-US" dirty="0"/>
              <a:t> At the same time, we’ve seen a significant increase in operational budget funding of the scholarships, but no commensurate increase in endowment funding of scholarships</a:t>
            </a:r>
          </a:p>
          <a:p>
            <a:endParaRPr lang="en-US" i="1" dirty="0"/>
          </a:p>
          <a:p>
            <a:pPr algn="ctr"/>
            <a:r>
              <a:rPr lang="en-US" i="1" dirty="0">
                <a:solidFill>
                  <a:schemeClr val="accent2">
                    <a:lumMod val="50000"/>
                  </a:schemeClr>
                </a:solidFill>
              </a:rPr>
              <a:t>“Is this intentional – or a market shift?”</a:t>
            </a:r>
          </a:p>
        </p:txBody>
      </p:sp>
    </p:spTree>
    <p:extLst>
      <p:ext uri="{BB962C8B-B14F-4D97-AF65-F5344CB8AC3E}">
        <p14:creationId xmlns:p14="http://schemas.microsoft.com/office/powerpoint/2010/main" val="2120776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PowerBI Dashboards</a:t>
            </a:r>
          </a:p>
        </p:txBody>
      </p:sp>
      <p:sp>
        <p:nvSpPr>
          <p:cNvPr id="19" name="TextBox 18"/>
          <p:cNvSpPr txBox="1"/>
          <p:nvPr/>
        </p:nvSpPr>
        <p:spPr>
          <a:xfrm>
            <a:off x="7282952" y="1690688"/>
            <a:ext cx="4432663" cy="3416320"/>
          </a:xfrm>
          <a:prstGeom prst="rect">
            <a:avLst/>
          </a:prstGeom>
          <a:noFill/>
        </p:spPr>
        <p:txBody>
          <a:bodyPr wrap="square" rtlCol="0">
            <a:spAutoFit/>
          </a:bodyPr>
          <a:lstStyle/>
          <a:p>
            <a:r>
              <a:rPr lang="en-US" u="sng" dirty="0"/>
              <a:t>PowerBI Dashboard #2: Enrollment Analysis</a:t>
            </a:r>
          </a:p>
          <a:p>
            <a:endParaRPr lang="en-US" dirty="0"/>
          </a:p>
          <a:p>
            <a:pPr marL="285750" indent="-285750">
              <a:buFontTx/>
              <a:buChar char="-"/>
            </a:pPr>
            <a:r>
              <a:rPr lang="en-US" i="1" dirty="0"/>
              <a:t>Note A:</a:t>
            </a:r>
            <a:r>
              <a:rPr lang="en-US" dirty="0"/>
              <a:t> Since ~2016, we’ve seen a decrease in the number of students age 23-30 enrolling in our 1 year MBA program</a:t>
            </a:r>
            <a:br>
              <a:rPr lang="en-US" dirty="0"/>
            </a:br>
            <a:endParaRPr lang="en-US" dirty="0"/>
          </a:p>
          <a:p>
            <a:pPr marL="285750" indent="-285750">
              <a:buFontTx/>
              <a:buChar char="-"/>
            </a:pPr>
            <a:r>
              <a:rPr lang="en-US" dirty="0"/>
              <a:t>Since ~2017, we’ve seen an increase in the number of students age 30-40 enrolling in our 1 year MBA program</a:t>
            </a:r>
            <a:br>
              <a:rPr lang="en-US" dirty="0"/>
            </a:br>
            <a:endParaRPr lang="en-US" dirty="0"/>
          </a:p>
          <a:p>
            <a:pPr algn="ctr"/>
            <a:r>
              <a:rPr lang="en-US" i="1" dirty="0">
                <a:solidFill>
                  <a:schemeClr val="accent2">
                    <a:lumMod val="50000"/>
                  </a:schemeClr>
                </a:solidFill>
              </a:rPr>
              <a:t>“Is this intentional – or a market shift?”</a:t>
            </a:r>
          </a:p>
        </p:txBody>
      </p:sp>
      <p:pic>
        <p:nvPicPr>
          <p:cNvPr id="13" name="Picture 12"/>
          <p:cNvPicPr>
            <a:picLocks noChangeAspect="1"/>
          </p:cNvPicPr>
          <p:nvPr/>
        </p:nvPicPr>
        <p:blipFill>
          <a:blip r:embed="rId2"/>
          <a:stretch>
            <a:fillRect/>
          </a:stretch>
        </p:blipFill>
        <p:spPr>
          <a:xfrm>
            <a:off x="476385" y="1690688"/>
            <a:ext cx="6574536" cy="3574570"/>
          </a:xfrm>
          <a:prstGeom prst="rect">
            <a:avLst/>
          </a:prstGeom>
          <a:ln w="12700">
            <a:solidFill>
              <a:srgbClr val="0070C0"/>
            </a:solidFill>
          </a:ln>
        </p:spPr>
      </p:pic>
      <p:sp>
        <p:nvSpPr>
          <p:cNvPr id="15" name="Oval 14"/>
          <p:cNvSpPr/>
          <p:nvPr/>
        </p:nvSpPr>
        <p:spPr>
          <a:xfrm>
            <a:off x="5413709" y="4573698"/>
            <a:ext cx="1637212" cy="609600"/>
          </a:xfrm>
          <a:prstGeom prst="ellipse">
            <a:avLst/>
          </a:prstGeom>
          <a:solidFill>
            <a:srgbClr val="FFFF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778284" y="4307072"/>
            <a:ext cx="317716" cy="369332"/>
          </a:xfrm>
          <a:prstGeom prst="rect">
            <a:avLst/>
          </a:prstGeom>
          <a:noFill/>
        </p:spPr>
        <p:txBody>
          <a:bodyPr wrap="none" rtlCol="0">
            <a:spAutoFit/>
          </a:bodyPr>
          <a:lstStyle/>
          <a:p>
            <a:r>
              <a:rPr lang="en-US" i="1" dirty="0"/>
              <a:t>A</a:t>
            </a:r>
          </a:p>
        </p:txBody>
      </p:sp>
    </p:spTree>
    <p:extLst>
      <p:ext uri="{BB962C8B-B14F-4D97-AF65-F5344CB8AC3E}">
        <p14:creationId xmlns:p14="http://schemas.microsoft.com/office/powerpoint/2010/main" val="1039362176"/>
      </p:ext>
    </p:extLst>
  </p:cSld>
  <p:clrMapOvr>
    <a:masterClrMapping/>
  </p:clrMapOvr>
</p:sld>
</file>

<file path=ppt/theme/theme1.xml><?xml version="1.0" encoding="utf-8"?>
<a:theme xmlns:a="http://schemas.openxmlformats.org/drawingml/2006/main" name="Emory">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 id="{32907435-3422-4E27-8899-08824D167740}" vid="{04E81012-045B-4CE1-ABBF-3F27E304F2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Emory</Template>
  <TotalTime>5085</TotalTime>
  <Words>937</Words>
  <Application>Microsoft Office PowerPoint</Application>
  <PresentationFormat>Widescreen</PresentationFormat>
  <Paragraphs>145</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Emory</vt:lpstr>
      <vt:lpstr>PowerPoint Presentation</vt:lpstr>
      <vt:lpstr>Creating a Data Informed Culture</vt:lpstr>
      <vt:lpstr>PowerPoint Presentation</vt:lpstr>
      <vt:lpstr>Microsoft’s Business Intelligence Platform </vt:lpstr>
      <vt:lpstr>GBSBIA Tools and Methods:        ====&gt;  Remember: Analytics is Software</vt:lpstr>
      <vt:lpstr>Learning from Stetson &amp; Clemson</vt:lpstr>
      <vt:lpstr>Most Significant Learning from our Peers</vt:lpstr>
      <vt:lpstr>Sample PowerBI Dashboards</vt:lpstr>
      <vt:lpstr>Sample PowerBI Dashboards</vt:lpstr>
      <vt:lpstr>Let’s Build a Dashboard!!! (but first pick an interesting data set)</vt:lpstr>
      <vt:lpstr>Software Requirements</vt:lpstr>
      <vt:lpstr>Prepare the Data</vt:lpstr>
      <vt:lpstr>Convert the SPSS file to CSV</vt:lpstr>
      <vt:lpstr>Explore the Data with NotePad++</vt:lpstr>
      <vt:lpstr>Use Excel to generate Create Table command</vt:lpstr>
      <vt:lpstr>Visual Studio SSIS project package: load raw data</vt:lpstr>
      <vt:lpstr>Visual Studio SSIS project package: clean raw data </vt:lpstr>
      <vt:lpstr>Create Visualizations</vt:lpstr>
      <vt:lpstr>PowerBI: Get data from SQL Server</vt:lpstr>
      <vt:lpstr>Sample Visualizations – Live PowerBI</vt:lpstr>
      <vt:lpstr>Jamie Harrell, MBA</vt:lpstr>
      <vt:lpstr>PowerPoint Presentation</vt:lpstr>
    </vt:vector>
  </TitlesOfParts>
  <Company>Emory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Harrell, Jamie</dc:creator>
  <cp:lastModifiedBy>Jamie Harrell</cp:lastModifiedBy>
  <cp:revision>128</cp:revision>
  <dcterms:created xsi:type="dcterms:W3CDTF">2018-10-23T13:54:04Z</dcterms:created>
  <dcterms:modified xsi:type="dcterms:W3CDTF">2019-06-06T02:57:03Z</dcterms:modified>
</cp:coreProperties>
</file>